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Overpass"/>
      <p:regular r:id="rId17"/>
    </p:embeddedFont>
    <p:embeddedFont>
      <p:font typeface="Overpass"/>
      <p:regular r:id="rId18"/>
    </p:embeddedFont>
    <p:embeddedFont>
      <p:font typeface="Overpass"/>
      <p:regular r:id="rId19"/>
    </p:embeddedFont>
    <p:embeddedFont>
      <p:font typeface="Overpass"/>
      <p:regular r:id="rId20"/>
    </p:embeddedFont>
    <p:embeddedFont>
      <p:font typeface="Overpass"/>
      <p:regular r:id="rId21"/>
    </p:embeddedFont>
    <p:embeddedFont>
      <p:font typeface="Overpass"/>
      <p:regular r:id="rId22"/>
    </p:embeddedFont>
    <p:embeddedFont>
      <p:font typeface="Overpass"/>
      <p:regular r:id="rId23"/>
    </p:embeddedFont>
    <p:embeddedFont>
      <p:font typeface="Overpas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2.png>
</file>

<file path=ppt/media/image-10-3.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4-1.png>
</file>

<file path=ppt/media/image-5-1.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195"/>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853684"/>
            <a:ext cx="7468553" cy="1943100"/>
          </a:xfrm>
          <a:prstGeom prst="rect">
            <a:avLst/>
          </a:prstGeom>
          <a:noFill/>
          <a:ln/>
        </p:spPr>
        <p:txBody>
          <a:bodyPr wrap="square" lIns="0" tIns="0" rIns="0" bIns="0" rtlCol="0" anchor="t"/>
          <a:lstStyle/>
          <a:p>
            <a:pPr indent="0" marL="0">
              <a:lnSpc>
                <a:spcPts val="7650"/>
              </a:lnSpc>
              <a:buNone/>
            </a:pPr>
            <a:r>
              <a:rPr lang="en-US" sz="6100" b="1" spc="-184" kern="0" dirty="0">
                <a:solidFill>
                  <a:srgbClr val="FFFFFF"/>
                </a:solidFill>
                <a:latin typeface="Overpass" pitchFamily="34" charset="0"/>
                <a:ea typeface="Overpass" pitchFamily="34" charset="-122"/>
                <a:cs typeface="Overpass" pitchFamily="34" charset="-120"/>
              </a:rPr>
              <a:t>Capital Market Overview</a:t>
            </a:r>
            <a:endParaRPr lang="en-US" sz="6100" dirty="0"/>
          </a:p>
        </p:txBody>
      </p:sp>
      <p:sp>
        <p:nvSpPr>
          <p:cNvPr id="4" name="Text 1"/>
          <p:cNvSpPr/>
          <p:nvPr/>
        </p:nvSpPr>
        <p:spPr>
          <a:xfrm>
            <a:off x="837724" y="4155757"/>
            <a:ext cx="7468553" cy="1532096"/>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The capital market is a marketplace where buyers and sellers can trade financial instruments like stocks, bonds, and other securities. It plays a crucial role in allocating capital, providing liquidity, and driving economic growth.</a:t>
            </a:r>
            <a:endParaRPr lang="en-US" sz="1850" dirty="0"/>
          </a:p>
        </p:txBody>
      </p:sp>
      <p:sp>
        <p:nvSpPr>
          <p:cNvPr id="5" name="Shape 2"/>
          <p:cNvSpPr/>
          <p:nvPr/>
        </p:nvSpPr>
        <p:spPr>
          <a:xfrm>
            <a:off x="837724" y="5974913"/>
            <a:ext cx="382905" cy="382905"/>
          </a:xfrm>
          <a:prstGeom prst="roundRect">
            <a:avLst>
              <a:gd name="adj" fmla="val 23878209"/>
            </a:avLst>
          </a:prstGeom>
          <a:solidFill>
            <a:srgbClr val="5B7F42"/>
          </a:solidFill>
          <a:ln w="7620">
            <a:solidFill>
              <a:srgbClr val="FFFFFF"/>
            </a:solidFill>
            <a:prstDash val="solid"/>
          </a:ln>
        </p:spPr>
      </p:sp>
      <p:sp>
        <p:nvSpPr>
          <p:cNvPr id="6" name="Text 3"/>
          <p:cNvSpPr/>
          <p:nvPr/>
        </p:nvSpPr>
        <p:spPr>
          <a:xfrm>
            <a:off x="956905" y="6117550"/>
            <a:ext cx="144423" cy="97512"/>
          </a:xfrm>
          <a:prstGeom prst="rect">
            <a:avLst/>
          </a:prstGeom>
          <a:noFill/>
          <a:ln/>
        </p:spPr>
        <p:txBody>
          <a:bodyPr wrap="none" lIns="0" tIns="0" rIns="0" bIns="0" rtlCol="0" anchor="t"/>
          <a:lstStyle/>
          <a:p>
            <a:pPr algn="ctr" indent="0" marL="0">
              <a:lnSpc>
                <a:spcPts val="750"/>
              </a:lnSpc>
              <a:buNone/>
            </a:pPr>
            <a:r>
              <a:rPr lang="en-US" sz="750" dirty="0">
                <a:solidFill>
                  <a:srgbClr val="FFFFFF"/>
                </a:solidFill>
                <a:latin typeface="Overpass" pitchFamily="34" charset="0"/>
                <a:ea typeface="Overpass" pitchFamily="34" charset="-122"/>
                <a:cs typeface="Overpass" pitchFamily="34" charset="-120"/>
              </a:rPr>
              <a:t>AM</a:t>
            </a:r>
            <a:endParaRPr lang="en-US" sz="750" dirty="0"/>
          </a:p>
        </p:txBody>
      </p:sp>
      <p:sp>
        <p:nvSpPr>
          <p:cNvPr id="7" name="Text 4"/>
          <p:cNvSpPr/>
          <p:nvPr/>
        </p:nvSpPr>
        <p:spPr>
          <a:xfrm>
            <a:off x="1340287" y="5957054"/>
            <a:ext cx="2591633" cy="418862"/>
          </a:xfrm>
          <a:prstGeom prst="rect">
            <a:avLst/>
          </a:prstGeom>
          <a:noFill/>
          <a:ln/>
        </p:spPr>
        <p:txBody>
          <a:bodyPr wrap="none" lIns="0" tIns="0" rIns="0" bIns="0" rtlCol="0" anchor="t"/>
          <a:lstStyle/>
          <a:p>
            <a:pPr algn="l" indent="0" marL="0">
              <a:lnSpc>
                <a:spcPts val="3250"/>
              </a:lnSpc>
              <a:buNone/>
            </a:pPr>
            <a:r>
              <a:rPr lang="en-US" sz="2350" b="1" dirty="0">
                <a:solidFill>
                  <a:srgbClr val="E5E0DF"/>
                </a:solidFill>
                <a:latin typeface="Overpass" pitchFamily="34" charset="0"/>
                <a:ea typeface="Overpass" pitchFamily="34" charset="-122"/>
                <a:cs typeface="Overpass" pitchFamily="34" charset="-120"/>
              </a:rPr>
              <a:t>by Anoop Mohanty</a:t>
            </a:r>
            <a:endParaRPr lang="en-US" sz="2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67239" y="752832"/>
            <a:ext cx="8679537" cy="644843"/>
          </a:xfrm>
          <a:prstGeom prst="rect">
            <a:avLst/>
          </a:prstGeom>
          <a:noFill/>
          <a:ln/>
        </p:spPr>
        <p:txBody>
          <a:bodyPr wrap="none" lIns="0" tIns="0" rIns="0" bIns="0" rtlCol="0" anchor="t"/>
          <a:lstStyle/>
          <a:p>
            <a:pPr indent="0" marL="0">
              <a:lnSpc>
                <a:spcPts val="5050"/>
              </a:lnSpc>
              <a:buNone/>
            </a:pPr>
            <a:r>
              <a:rPr lang="en-US" sz="4050" b="1" spc="-122" kern="0" dirty="0">
                <a:solidFill>
                  <a:srgbClr val="FFFFFF"/>
                </a:solidFill>
                <a:latin typeface="Overpass" pitchFamily="34" charset="0"/>
                <a:ea typeface="Overpass" pitchFamily="34" charset="-122"/>
                <a:cs typeface="Overpass" pitchFamily="34" charset="-120"/>
              </a:rPr>
              <a:t>Basket Trading - Concept and Benefits</a:t>
            </a:r>
            <a:endParaRPr lang="en-US" sz="4050" dirty="0"/>
          </a:p>
        </p:txBody>
      </p:sp>
      <p:sp>
        <p:nvSpPr>
          <p:cNvPr id="3" name="Text 1"/>
          <p:cNvSpPr/>
          <p:nvPr/>
        </p:nvSpPr>
        <p:spPr>
          <a:xfrm>
            <a:off x="767239" y="1836063"/>
            <a:ext cx="13095923" cy="1051917"/>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Overpass" pitchFamily="34" charset="0"/>
                <a:ea typeface="Overpass" pitchFamily="34" charset="-122"/>
                <a:cs typeface="Overpass" pitchFamily="34" charset="-120"/>
              </a:rPr>
              <a:t>Basket trading involves buying or selling a group of securities as a single unit, rather than trading each security individually. This is often used by investors who want to diversify their portfolios or gain exposure to a specific sector or market. The securities in a basket are typically selected based on certain criteria, such as industry, market capitalization, or investment strategy.</a:t>
            </a:r>
            <a:endParaRPr lang="en-US" sz="1700" dirty="0"/>
          </a:p>
        </p:txBody>
      </p:sp>
      <p:pic>
        <p:nvPicPr>
          <p:cNvPr id="4" name="Image 0" descr="preencoded.png">    </p:cNvPr>
          <p:cNvPicPr>
            <a:picLocks noChangeAspect="1"/>
          </p:cNvPicPr>
          <p:nvPr/>
        </p:nvPicPr>
        <p:blipFill>
          <a:blip r:embed="rId1"/>
          <a:stretch>
            <a:fillRect/>
          </a:stretch>
        </p:blipFill>
        <p:spPr>
          <a:xfrm>
            <a:off x="767239" y="3134558"/>
            <a:ext cx="4145994" cy="2562344"/>
          </a:xfrm>
          <a:prstGeom prst="rect">
            <a:avLst/>
          </a:prstGeom>
        </p:spPr>
      </p:pic>
      <p:sp>
        <p:nvSpPr>
          <p:cNvPr id="5" name="Text 2"/>
          <p:cNvSpPr/>
          <p:nvPr/>
        </p:nvSpPr>
        <p:spPr>
          <a:xfrm>
            <a:off x="767239" y="5970865"/>
            <a:ext cx="2579251" cy="322302"/>
          </a:xfrm>
          <a:prstGeom prst="rect">
            <a:avLst/>
          </a:prstGeom>
          <a:noFill/>
          <a:ln/>
        </p:spPr>
        <p:txBody>
          <a:bodyPr wrap="none" lIns="0" tIns="0" rIns="0" bIns="0" rtlCol="0" anchor="t"/>
          <a:lstStyle/>
          <a:p>
            <a:pPr algn="l" indent="0" marL="0">
              <a:lnSpc>
                <a:spcPts val="2500"/>
              </a:lnSpc>
              <a:buNone/>
            </a:pPr>
            <a:r>
              <a:rPr lang="en-US" sz="2000" b="1" spc="-61" kern="0" dirty="0">
                <a:solidFill>
                  <a:srgbClr val="E5E0DF"/>
                </a:solidFill>
                <a:latin typeface="Overpass" pitchFamily="34" charset="0"/>
                <a:ea typeface="Overpass" pitchFamily="34" charset="-122"/>
                <a:cs typeface="Overpass" pitchFamily="34" charset="-120"/>
              </a:rPr>
              <a:t>Diversification</a:t>
            </a:r>
            <a:endParaRPr lang="en-US" sz="2000" dirty="0"/>
          </a:p>
        </p:txBody>
      </p:sp>
      <p:sp>
        <p:nvSpPr>
          <p:cNvPr id="6" name="Text 3"/>
          <p:cNvSpPr/>
          <p:nvPr/>
        </p:nvSpPr>
        <p:spPr>
          <a:xfrm>
            <a:off x="767239" y="6424613"/>
            <a:ext cx="4145994" cy="1051917"/>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Investors can diversify their portfolios by investing in a basket of securities, reducing risk.</a:t>
            </a:r>
            <a:endParaRPr lang="en-US" sz="1700" dirty="0"/>
          </a:p>
        </p:txBody>
      </p:sp>
      <p:pic>
        <p:nvPicPr>
          <p:cNvPr id="7" name="Image 1" descr="preencoded.png">    </p:cNvPr>
          <p:cNvPicPr>
            <a:picLocks noChangeAspect="1"/>
          </p:cNvPicPr>
          <p:nvPr/>
        </p:nvPicPr>
        <p:blipFill>
          <a:blip r:embed="rId2"/>
          <a:stretch>
            <a:fillRect/>
          </a:stretch>
        </p:blipFill>
        <p:spPr>
          <a:xfrm>
            <a:off x="5242084" y="3134558"/>
            <a:ext cx="4146113" cy="2562463"/>
          </a:xfrm>
          <a:prstGeom prst="rect">
            <a:avLst/>
          </a:prstGeom>
        </p:spPr>
      </p:pic>
      <p:sp>
        <p:nvSpPr>
          <p:cNvPr id="8" name="Text 4"/>
          <p:cNvSpPr/>
          <p:nvPr/>
        </p:nvSpPr>
        <p:spPr>
          <a:xfrm>
            <a:off x="5242084" y="5970984"/>
            <a:ext cx="2579251" cy="322302"/>
          </a:xfrm>
          <a:prstGeom prst="rect">
            <a:avLst/>
          </a:prstGeom>
          <a:noFill/>
          <a:ln/>
        </p:spPr>
        <p:txBody>
          <a:bodyPr wrap="none" lIns="0" tIns="0" rIns="0" bIns="0" rtlCol="0" anchor="t"/>
          <a:lstStyle/>
          <a:p>
            <a:pPr algn="l" indent="0" marL="0">
              <a:lnSpc>
                <a:spcPts val="2500"/>
              </a:lnSpc>
              <a:buNone/>
            </a:pPr>
            <a:r>
              <a:rPr lang="en-US" sz="2000" b="1" spc="-61" kern="0" dirty="0">
                <a:solidFill>
                  <a:srgbClr val="E5E0DF"/>
                </a:solidFill>
                <a:latin typeface="Overpass" pitchFamily="34" charset="0"/>
                <a:ea typeface="Overpass" pitchFamily="34" charset="-122"/>
                <a:cs typeface="Overpass" pitchFamily="34" charset="-120"/>
              </a:rPr>
              <a:t>Convenience</a:t>
            </a:r>
            <a:endParaRPr lang="en-US" sz="2000" dirty="0"/>
          </a:p>
        </p:txBody>
      </p:sp>
      <p:sp>
        <p:nvSpPr>
          <p:cNvPr id="9" name="Text 5"/>
          <p:cNvSpPr/>
          <p:nvPr/>
        </p:nvSpPr>
        <p:spPr>
          <a:xfrm>
            <a:off x="5242084" y="6424732"/>
            <a:ext cx="4146113" cy="1051917"/>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It allows investors to trade a group of securities with a single order, simplifying the trading process.</a:t>
            </a:r>
            <a:endParaRPr lang="en-US" sz="1700" dirty="0"/>
          </a:p>
        </p:txBody>
      </p:sp>
      <p:pic>
        <p:nvPicPr>
          <p:cNvPr id="10" name="Image 2" descr="preencoded.png">    </p:cNvPr>
          <p:cNvPicPr>
            <a:picLocks noChangeAspect="1"/>
          </p:cNvPicPr>
          <p:nvPr/>
        </p:nvPicPr>
        <p:blipFill>
          <a:blip r:embed="rId3"/>
          <a:stretch>
            <a:fillRect/>
          </a:stretch>
        </p:blipFill>
        <p:spPr>
          <a:xfrm>
            <a:off x="9717048" y="3134558"/>
            <a:ext cx="4145994" cy="2562344"/>
          </a:xfrm>
          <a:prstGeom prst="rect">
            <a:avLst/>
          </a:prstGeom>
        </p:spPr>
      </p:pic>
      <p:sp>
        <p:nvSpPr>
          <p:cNvPr id="11" name="Text 6"/>
          <p:cNvSpPr/>
          <p:nvPr/>
        </p:nvSpPr>
        <p:spPr>
          <a:xfrm>
            <a:off x="9717048" y="5970865"/>
            <a:ext cx="2579251" cy="322302"/>
          </a:xfrm>
          <a:prstGeom prst="rect">
            <a:avLst/>
          </a:prstGeom>
          <a:noFill/>
          <a:ln/>
        </p:spPr>
        <p:txBody>
          <a:bodyPr wrap="none" lIns="0" tIns="0" rIns="0" bIns="0" rtlCol="0" anchor="t"/>
          <a:lstStyle/>
          <a:p>
            <a:pPr algn="l" indent="0" marL="0">
              <a:lnSpc>
                <a:spcPts val="2500"/>
              </a:lnSpc>
              <a:buNone/>
            </a:pPr>
            <a:r>
              <a:rPr lang="en-US" sz="2000" b="1" spc="-61" kern="0" dirty="0">
                <a:solidFill>
                  <a:srgbClr val="E5E0DF"/>
                </a:solidFill>
                <a:latin typeface="Overpass" pitchFamily="34" charset="0"/>
                <a:ea typeface="Overpass" pitchFamily="34" charset="-122"/>
                <a:cs typeface="Overpass" pitchFamily="34" charset="-120"/>
              </a:rPr>
              <a:t>Strategic Allocation</a:t>
            </a:r>
            <a:endParaRPr lang="en-US" sz="2000" dirty="0"/>
          </a:p>
        </p:txBody>
      </p:sp>
      <p:sp>
        <p:nvSpPr>
          <p:cNvPr id="12" name="Text 7"/>
          <p:cNvSpPr/>
          <p:nvPr/>
        </p:nvSpPr>
        <p:spPr>
          <a:xfrm>
            <a:off x="9717048" y="6424613"/>
            <a:ext cx="4145994" cy="1051917"/>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It allows investors to strategically allocate their capital across a group of securities, aligning with their investment goals.</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3985" y="688062"/>
            <a:ext cx="7788831" cy="1138714"/>
          </a:xfrm>
          <a:prstGeom prst="rect">
            <a:avLst/>
          </a:prstGeom>
          <a:noFill/>
          <a:ln/>
        </p:spPr>
        <p:txBody>
          <a:bodyPr wrap="square" lIns="0" tIns="0" rIns="0" bIns="0" rtlCol="0" anchor="t"/>
          <a:lstStyle/>
          <a:p>
            <a:pPr indent="0" marL="0">
              <a:lnSpc>
                <a:spcPts val="4450"/>
              </a:lnSpc>
              <a:buNone/>
            </a:pPr>
            <a:r>
              <a:rPr lang="en-US" sz="3550" b="1" spc="-108" kern="0" dirty="0">
                <a:solidFill>
                  <a:srgbClr val="FFFFFF"/>
                </a:solidFill>
                <a:latin typeface="Overpass" pitchFamily="34" charset="0"/>
                <a:ea typeface="Overpass" pitchFamily="34" charset="-122"/>
                <a:cs typeface="Overpass" pitchFamily="34" charset="-120"/>
              </a:rPr>
              <a:t>Private Placement - Definition and Examples</a:t>
            </a:r>
            <a:endParaRPr lang="en-US" sz="3550" dirty="0"/>
          </a:p>
        </p:txBody>
      </p:sp>
      <p:sp>
        <p:nvSpPr>
          <p:cNvPr id="4" name="Text 1"/>
          <p:cNvSpPr/>
          <p:nvPr/>
        </p:nvSpPr>
        <p:spPr>
          <a:xfrm>
            <a:off x="6163985" y="2117169"/>
            <a:ext cx="7788831" cy="1238726"/>
          </a:xfrm>
          <a:prstGeom prst="rect">
            <a:avLst/>
          </a:prstGeom>
          <a:noFill/>
          <a:ln/>
        </p:spPr>
        <p:txBody>
          <a:bodyPr wrap="square" lIns="0" tIns="0" rIns="0" bIns="0" rtlCol="0" anchor="t"/>
          <a:lstStyle/>
          <a:p>
            <a:pPr indent="0" marL="0">
              <a:lnSpc>
                <a:spcPts val="2400"/>
              </a:lnSpc>
              <a:buNone/>
            </a:pPr>
            <a:r>
              <a:rPr lang="en-US" sz="1500" dirty="0">
                <a:solidFill>
                  <a:srgbClr val="E5E0DF"/>
                </a:solidFill>
                <a:latin typeface="Overpass" pitchFamily="34" charset="0"/>
                <a:ea typeface="Overpass" pitchFamily="34" charset="-122"/>
                <a:cs typeface="Overpass" pitchFamily="34" charset="-120"/>
              </a:rPr>
              <a:t>A private placement is a method of raising capital by selling securities directly to a small group of investors, rather than through a public offering. This is often used by companies that need funding but don't want to go through the rigorous process of a public offering. Examples include venture capital, angel investors, and institutional investors.</a:t>
            </a:r>
            <a:endParaRPr lang="en-US" sz="1500" dirty="0"/>
          </a:p>
        </p:txBody>
      </p:sp>
      <p:sp>
        <p:nvSpPr>
          <p:cNvPr id="5" name="Shape 2"/>
          <p:cNvSpPr/>
          <p:nvPr/>
        </p:nvSpPr>
        <p:spPr>
          <a:xfrm>
            <a:off x="6163985" y="3573661"/>
            <a:ext cx="3797618" cy="2351603"/>
          </a:xfrm>
          <a:prstGeom prst="roundRect">
            <a:avLst>
              <a:gd name="adj" fmla="val 3458"/>
            </a:avLst>
          </a:prstGeom>
          <a:solidFill>
            <a:srgbClr val="7E023C"/>
          </a:solidFill>
          <a:ln w="7620">
            <a:solidFill>
              <a:srgbClr val="971B55"/>
            </a:solidFill>
            <a:prstDash val="solid"/>
          </a:ln>
        </p:spPr>
      </p:sp>
      <p:sp>
        <p:nvSpPr>
          <p:cNvPr id="6" name="Text 3"/>
          <p:cNvSpPr/>
          <p:nvPr/>
        </p:nvSpPr>
        <p:spPr>
          <a:xfrm>
            <a:off x="6365200" y="3774877"/>
            <a:ext cx="2277904" cy="284678"/>
          </a:xfrm>
          <a:prstGeom prst="rect">
            <a:avLst/>
          </a:prstGeom>
          <a:noFill/>
          <a:ln/>
        </p:spPr>
        <p:txBody>
          <a:bodyPr wrap="none" lIns="0" tIns="0" rIns="0" bIns="0" rtlCol="0" anchor="t"/>
          <a:lstStyle/>
          <a:p>
            <a:pPr indent="0" marL="0">
              <a:lnSpc>
                <a:spcPts val="2200"/>
              </a:lnSpc>
              <a:buNone/>
            </a:pPr>
            <a:r>
              <a:rPr lang="en-US" sz="1750" b="1" spc="-54" kern="0" dirty="0">
                <a:solidFill>
                  <a:srgbClr val="E5E0DF"/>
                </a:solidFill>
                <a:latin typeface="Overpass" pitchFamily="34" charset="0"/>
                <a:ea typeface="Overpass" pitchFamily="34" charset="-122"/>
                <a:cs typeface="Overpass" pitchFamily="34" charset="-120"/>
              </a:rPr>
              <a:t>Venture Capital</a:t>
            </a:r>
            <a:endParaRPr lang="en-US" sz="1750" dirty="0"/>
          </a:p>
        </p:txBody>
      </p:sp>
      <p:sp>
        <p:nvSpPr>
          <p:cNvPr id="7" name="Text 4"/>
          <p:cNvSpPr/>
          <p:nvPr/>
        </p:nvSpPr>
        <p:spPr>
          <a:xfrm>
            <a:off x="6365200" y="4175641"/>
            <a:ext cx="3395186" cy="1548408"/>
          </a:xfrm>
          <a:prstGeom prst="rect">
            <a:avLst/>
          </a:prstGeom>
          <a:noFill/>
          <a:ln/>
        </p:spPr>
        <p:txBody>
          <a:bodyPr wrap="square" lIns="0" tIns="0" rIns="0" bIns="0" rtlCol="0" anchor="t"/>
          <a:lstStyle/>
          <a:p>
            <a:pPr indent="0" marL="0">
              <a:lnSpc>
                <a:spcPts val="2400"/>
              </a:lnSpc>
              <a:buNone/>
            </a:pPr>
            <a:r>
              <a:rPr lang="en-US" sz="1500" dirty="0">
                <a:solidFill>
                  <a:srgbClr val="E5E0DF"/>
                </a:solidFill>
                <a:latin typeface="Overpass" pitchFamily="34" charset="0"/>
                <a:ea typeface="Overpass" pitchFamily="34" charset="-122"/>
                <a:cs typeface="Overpass" pitchFamily="34" charset="-120"/>
              </a:rPr>
              <a:t>Venture capital firms invest in high-growth companies with the potential for substantial returns. They often take an active role in the company's management.</a:t>
            </a:r>
            <a:endParaRPr lang="en-US" sz="1500" dirty="0"/>
          </a:p>
        </p:txBody>
      </p:sp>
      <p:sp>
        <p:nvSpPr>
          <p:cNvPr id="8" name="Shape 5"/>
          <p:cNvSpPr/>
          <p:nvPr/>
        </p:nvSpPr>
        <p:spPr>
          <a:xfrm>
            <a:off x="10155198" y="3573661"/>
            <a:ext cx="3797618" cy="2351603"/>
          </a:xfrm>
          <a:prstGeom prst="roundRect">
            <a:avLst>
              <a:gd name="adj" fmla="val 3458"/>
            </a:avLst>
          </a:prstGeom>
          <a:solidFill>
            <a:srgbClr val="7E023C"/>
          </a:solidFill>
          <a:ln w="7620">
            <a:solidFill>
              <a:srgbClr val="971B55"/>
            </a:solidFill>
            <a:prstDash val="solid"/>
          </a:ln>
        </p:spPr>
      </p:sp>
      <p:sp>
        <p:nvSpPr>
          <p:cNvPr id="9" name="Text 6"/>
          <p:cNvSpPr/>
          <p:nvPr/>
        </p:nvSpPr>
        <p:spPr>
          <a:xfrm>
            <a:off x="10356413" y="3774877"/>
            <a:ext cx="2277904" cy="284678"/>
          </a:xfrm>
          <a:prstGeom prst="rect">
            <a:avLst/>
          </a:prstGeom>
          <a:noFill/>
          <a:ln/>
        </p:spPr>
        <p:txBody>
          <a:bodyPr wrap="none" lIns="0" tIns="0" rIns="0" bIns="0" rtlCol="0" anchor="t"/>
          <a:lstStyle/>
          <a:p>
            <a:pPr indent="0" marL="0">
              <a:lnSpc>
                <a:spcPts val="2200"/>
              </a:lnSpc>
              <a:buNone/>
            </a:pPr>
            <a:r>
              <a:rPr lang="en-US" sz="1750" b="1" spc="-54" kern="0" dirty="0">
                <a:solidFill>
                  <a:srgbClr val="E5E0DF"/>
                </a:solidFill>
                <a:latin typeface="Overpass" pitchFamily="34" charset="0"/>
                <a:ea typeface="Overpass" pitchFamily="34" charset="-122"/>
                <a:cs typeface="Overpass" pitchFamily="34" charset="-120"/>
              </a:rPr>
              <a:t>Angel Investors</a:t>
            </a:r>
            <a:endParaRPr lang="en-US" sz="1750" dirty="0"/>
          </a:p>
        </p:txBody>
      </p:sp>
      <p:sp>
        <p:nvSpPr>
          <p:cNvPr id="10" name="Text 7"/>
          <p:cNvSpPr/>
          <p:nvPr/>
        </p:nvSpPr>
        <p:spPr>
          <a:xfrm>
            <a:off x="10356413" y="4175641"/>
            <a:ext cx="3395186" cy="929045"/>
          </a:xfrm>
          <a:prstGeom prst="rect">
            <a:avLst/>
          </a:prstGeom>
          <a:noFill/>
          <a:ln/>
        </p:spPr>
        <p:txBody>
          <a:bodyPr wrap="square" lIns="0" tIns="0" rIns="0" bIns="0" rtlCol="0" anchor="t"/>
          <a:lstStyle/>
          <a:p>
            <a:pPr indent="0" marL="0">
              <a:lnSpc>
                <a:spcPts val="2400"/>
              </a:lnSpc>
              <a:buNone/>
            </a:pPr>
            <a:r>
              <a:rPr lang="en-US" sz="1500" dirty="0">
                <a:solidFill>
                  <a:srgbClr val="E5E0DF"/>
                </a:solidFill>
                <a:latin typeface="Overpass" pitchFamily="34" charset="0"/>
                <a:ea typeface="Overpass" pitchFamily="34" charset="-122"/>
                <a:cs typeface="Overpass" pitchFamily="34" charset="-120"/>
              </a:rPr>
              <a:t>Angel investors are wealthy individuals who invest in early-stage companies, often in exchange for equity.</a:t>
            </a:r>
            <a:endParaRPr lang="en-US" sz="1500" dirty="0"/>
          </a:p>
        </p:txBody>
      </p:sp>
      <p:sp>
        <p:nvSpPr>
          <p:cNvPr id="11" name="Shape 8"/>
          <p:cNvSpPr/>
          <p:nvPr/>
        </p:nvSpPr>
        <p:spPr>
          <a:xfrm>
            <a:off x="6163985" y="6118860"/>
            <a:ext cx="7788831" cy="1422559"/>
          </a:xfrm>
          <a:prstGeom prst="roundRect">
            <a:avLst>
              <a:gd name="adj" fmla="val 5717"/>
            </a:avLst>
          </a:prstGeom>
          <a:solidFill>
            <a:srgbClr val="7E023C"/>
          </a:solidFill>
          <a:ln w="7620">
            <a:solidFill>
              <a:srgbClr val="971B55"/>
            </a:solidFill>
            <a:prstDash val="solid"/>
          </a:ln>
        </p:spPr>
      </p:sp>
      <p:sp>
        <p:nvSpPr>
          <p:cNvPr id="12" name="Text 9"/>
          <p:cNvSpPr/>
          <p:nvPr/>
        </p:nvSpPr>
        <p:spPr>
          <a:xfrm>
            <a:off x="6365200" y="6320076"/>
            <a:ext cx="2277904" cy="284678"/>
          </a:xfrm>
          <a:prstGeom prst="rect">
            <a:avLst/>
          </a:prstGeom>
          <a:noFill/>
          <a:ln/>
        </p:spPr>
        <p:txBody>
          <a:bodyPr wrap="none" lIns="0" tIns="0" rIns="0" bIns="0" rtlCol="0" anchor="t"/>
          <a:lstStyle/>
          <a:p>
            <a:pPr indent="0" marL="0">
              <a:lnSpc>
                <a:spcPts val="2200"/>
              </a:lnSpc>
              <a:buNone/>
            </a:pPr>
            <a:r>
              <a:rPr lang="en-US" sz="1750" b="1" spc="-54" kern="0" dirty="0">
                <a:solidFill>
                  <a:srgbClr val="E5E0DF"/>
                </a:solidFill>
                <a:latin typeface="Overpass" pitchFamily="34" charset="0"/>
                <a:ea typeface="Overpass" pitchFamily="34" charset="-122"/>
                <a:cs typeface="Overpass" pitchFamily="34" charset="-120"/>
              </a:rPr>
              <a:t>Institutional Investors</a:t>
            </a:r>
            <a:endParaRPr lang="en-US" sz="1750" dirty="0"/>
          </a:p>
        </p:txBody>
      </p:sp>
      <p:sp>
        <p:nvSpPr>
          <p:cNvPr id="13" name="Text 10"/>
          <p:cNvSpPr/>
          <p:nvPr/>
        </p:nvSpPr>
        <p:spPr>
          <a:xfrm>
            <a:off x="6365200" y="6720840"/>
            <a:ext cx="7386399" cy="619363"/>
          </a:xfrm>
          <a:prstGeom prst="rect">
            <a:avLst/>
          </a:prstGeom>
          <a:noFill/>
          <a:ln/>
        </p:spPr>
        <p:txBody>
          <a:bodyPr wrap="square" lIns="0" tIns="0" rIns="0" bIns="0" rtlCol="0" anchor="t"/>
          <a:lstStyle/>
          <a:p>
            <a:pPr indent="0" marL="0">
              <a:lnSpc>
                <a:spcPts val="2400"/>
              </a:lnSpc>
              <a:buNone/>
            </a:pPr>
            <a:r>
              <a:rPr lang="en-US" sz="1500" dirty="0">
                <a:solidFill>
                  <a:srgbClr val="E5E0DF"/>
                </a:solidFill>
                <a:latin typeface="Overpass" pitchFamily="34" charset="0"/>
                <a:ea typeface="Overpass" pitchFamily="34" charset="-122"/>
                <a:cs typeface="Overpass" pitchFamily="34" charset="-120"/>
              </a:rPr>
              <a:t>Institutional investors are large organizations, such as pension funds, insurance companies, and mutual funds, that invest in securities.</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142167"/>
            <a:ext cx="9490115" cy="704017"/>
          </a:xfrm>
          <a:prstGeom prst="rect">
            <a:avLst/>
          </a:prstGeom>
          <a:noFill/>
          <a:ln/>
        </p:spPr>
        <p:txBody>
          <a:bodyPr wrap="none" lIns="0" tIns="0" rIns="0" bIns="0" rtlCol="0" anchor="t"/>
          <a:lstStyle/>
          <a:p>
            <a:pPr indent="0" marL="0">
              <a:lnSpc>
                <a:spcPts val="5500"/>
              </a:lnSpc>
              <a:buNone/>
            </a:pPr>
            <a:r>
              <a:rPr lang="en-US" sz="4400" b="1" spc="-133" kern="0" dirty="0">
                <a:solidFill>
                  <a:srgbClr val="FFFFFF"/>
                </a:solidFill>
                <a:latin typeface="Overpass" pitchFamily="34" charset="0"/>
                <a:ea typeface="Overpass" pitchFamily="34" charset="-122"/>
                <a:cs typeface="Overpass" pitchFamily="34" charset="-120"/>
              </a:rPr>
              <a:t>Offer for Sale - Definition and Example</a:t>
            </a:r>
            <a:endParaRPr lang="en-US" sz="4400" dirty="0"/>
          </a:p>
        </p:txBody>
      </p:sp>
      <p:sp>
        <p:nvSpPr>
          <p:cNvPr id="3" name="Text 1"/>
          <p:cNvSpPr/>
          <p:nvPr/>
        </p:nvSpPr>
        <p:spPr>
          <a:xfrm>
            <a:off x="837724" y="2324933"/>
            <a:ext cx="12954952" cy="1532096"/>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An offer for sale is a method of raising capital by selling existing shares of a company to the public. This is done through an underwriter, who purchases the shares from the company and then sells them to investors. This is a way for a company to raise capital without issuing new shares. An example would be a company that wants to raise money to expand its operations.</a:t>
            </a:r>
            <a:endParaRPr lang="en-US" sz="1850" dirty="0"/>
          </a:p>
        </p:txBody>
      </p:sp>
      <p:sp>
        <p:nvSpPr>
          <p:cNvPr id="4" name="Text 2"/>
          <p:cNvSpPr/>
          <p:nvPr/>
        </p:nvSpPr>
        <p:spPr>
          <a:xfrm>
            <a:off x="837724" y="4365546"/>
            <a:ext cx="2816185" cy="351949"/>
          </a:xfrm>
          <a:prstGeom prst="rect">
            <a:avLst/>
          </a:prstGeom>
          <a:noFill/>
          <a:ln/>
        </p:spPr>
        <p:txBody>
          <a:bodyPr wrap="none" lIns="0" tIns="0" rIns="0" bIns="0" rtlCol="0" anchor="t"/>
          <a:lstStyle/>
          <a:p>
            <a:pPr indent="0" marL="0">
              <a:lnSpc>
                <a:spcPts val="2750"/>
              </a:lnSpc>
              <a:buNone/>
            </a:pPr>
            <a:r>
              <a:rPr lang="en-US" sz="2200" b="1" spc="-67" kern="0" dirty="0">
                <a:solidFill>
                  <a:srgbClr val="FFFFFF"/>
                </a:solidFill>
                <a:latin typeface="Overpass" pitchFamily="34" charset="0"/>
                <a:ea typeface="Overpass" pitchFamily="34" charset="-122"/>
                <a:cs typeface="Overpass" pitchFamily="34" charset="-120"/>
              </a:rPr>
              <a:t>Company</a:t>
            </a:r>
            <a:endParaRPr lang="en-US" sz="2200" dirty="0"/>
          </a:p>
        </p:txBody>
      </p:sp>
      <p:sp>
        <p:nvSpPr>
          <p:cNvPr id="5" name="Text 3"/>
          <p:cNvSpPr/>
          <p:nvPr/>
        </p:nvSpPr>
        <p:spPr>
          <a:xfrm>
            <a:off x="837724" y="4956810"/>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The company that is issuing the shares for sale. This could be a publicly traded company or a private company looking to go public.</a:t>
            </a:r>
            <a:endParaRPr lang="en-US" sz="1850" dirty="0"/>
          </a:p>
        </p:txBody>
      </p:sp>
      <p:sp>
        <p:nvSpPr>
          <p:cNvPr id="6" name="Text 4"/>
          <p:cNvSpPr/>
          <p:nvPr/>
        </p:nvSpPr>
        <p:spPr>
          <a:xfrm>
            <a:off x="5357813" y="4365546"/>
            <a:ext cx="2816185" cy="351949"/>
          </a:xfrm>
          <a:prstGeom prst="rect">
            <a:avLst/>
          </a:prstGeom>
          <a:noFill/>
          <a:ln/>
        </p:spPr>
        <p:txBody>
          <a:bodyPr wrap="none" lIns="0" tIns="0" rIns="0" bIns="0" rtlCol="0" anchor="t"/>
          <a:lstStyle/>
          <a:p>
            <a:pPr indent="0" marL="0">
              <a:lnSpc>
                <a:spcPts val="2750"/>
              </a:lnSpc>
              <a:buNone/>
            </a:pPr>
            <a:r>
              <a:rPr lang="en-US" sz="2200" b="1" spc="-67" kern="0" dirty="0">
                <a:solidFill>
                  <a:srgbClr val="FFFFFF"/>
                </a:solidFill>
                <a:latin typeface="Overpass" pitchFamily="34" charset="0"/>
                <a:ea typeface="Overpass" pitchFamily="34" charset="-122"/>
                <a:cs typeface="Overpass" pitchFamily="34" charset="-120"/>
              </a:rPr>
              <a:t>Underwriter</a:t>
            </a:r>
            <a:endParaRPr lang="en-US" sz="2200" dirty="0"/>
          </a:p>
        </p:txBody>
      </p:sp>
      <p:sp>
        <p:nvSpPr>
          <p:cNvPr id="7" name="Text 5"/>
          <p:cNvSpPr/>
          <p:nvPr/>
        </p:nvSpPr>
        <p:spPr>
          <a:xfrm>
            <a:off x="5357813" y="4956810"/>
            <a:ext cx="3928586" cy="1915120"/>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A financial institution that purchases the shares from the company and then sells them to investors. They act as an intermediary between the company and the public.</a:t>
            </a:r>
            <a:endParaRPr lang="en-US" sz="1850" dirty="0"/>
          </a:p>
        </p:txBody>
      </p:sp>
      <p:sp>
        <p:nvSpPr>
          <p:cNvPr id="8" name="Text 6"/>
          <p:cNvSpPr/>
          <p:nvPr/>
        </p:nvSpPr>
        <p:spPr>
          <a:xfrm>
            <a:off x="9877901" y="4365546"/>
            <a:ext cx="2816185" cy="351949"/>
          </a:xfrm>
          <a:prstGeom prst="rect">
            <a:avLst/>
          </a:prstGeom>
          <a:noFill/>
          <a:ln/>
        </p:spPr>
        <p:txBody>
          <a:bodyPr wrap="none" lIns="0" tIns="0" rIns="0" bIns="0" rtlCol="0" anchor="t"/>
          <a:lstStyle/>
          <a:p>
            <a:pPr indent="0" marL="0">
              <a:lnSpc>
                <a:spcPts val="2750"/>
              </a:lnSpc>
              <a:buNone/>
            </a:pPr>
            <a:r>
              <a:rPr lang="en-US" sz="2200" b="1" spc="-67" kern="0" dirty="0">
                <a:solidFill>
                  <a:srgbClr val="FFFFFF"/>
                </a:solidFill>
                <a:latin typeface="Overpass" pitchFamily="34" charset="0"/>
                <a:ea typeface="Overpass" pitchFamily="34" charset="-122"/>
                <a:cs typeface="Overpass" pitchFamily="34" charset="-120"/>
              </a:rPr>
              <a:t>Investors</a:t>
            </a:r>
            <a:endParaRPr lang="en-US" sz="2200" dirty="0"/>
          </a:p>
        </p:txBody>
      </p:sp>
      <p:sp>
        <p:nvSpPr>
          <p:cNvPr id="9" name="Text 7"/>
          <p:cNvSpPr/>
          <p:nvPr/>
        </p:nvSpPr>
        <p:spPr>
          <a:xfrm>
            <a:off x="9877901" y="4956810"/>
            <a:ext cx="3928586" cy="1915120"/>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Individuals or institutions that purchase the shares from the underwriter. They are looking to invest in the company and receive returns on their investment.</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38783" y="748665"/>
            <a:ext cx="7666434" cy="1241822"/>
          </a:xfrm>
          <a:prstGeom prst="rect">
            <a:avLst/>
          </a:prstGeom>
          <a:noFill/>
          <a:ln/>
        </p:spPr>
        <p:txBody>
          <a:bodyPr wrap="square" lIns="0" tIns="0" rIns="0" bIns="0" rtlCol="0" anchor="t"/>
          <a:lstStyle/>
          <a:p>
            <a:pPr indent="0" marL="0">
              <a:lnSpc>
                <a:spcPts val="4850"/>
              </a:lnSpc>
              <a:buNone/>
            </a:pPr>
            <a:r>
              <a:rPr lang="en-US" sz="3900" b="1" spc="-117" kern="0" dirty="0">
                <a:solidFill>
                  <a:srgbClr val="FFFFFF"/>
                </a:solidFill>
                <a:latin typeface="Overpass" pitchFamily="34" charset="0"/>
                <a:ea typeface="Overpass" pitchFamily="34" charset="-122"/>
                <a:cs typeface="Overpass" pitchFamily="34" charset="-120"/>
              </a:rPr>
              <a:t>SURCON - Meaning and Importance</a:t>
            </a:r>
            <a:endParaRPr lang="en-US" sz="3900" dirty="0"/>
          </a:p>
        </p:txBody>
      </p:sp>
      <p:sp>
        <p:nvSpPr>
          <p:cNvPr id="4" name="Text 1"/>
          <p:cNvSpPr/>
          <p:nvPr/>
        </p:nvSpPr>
        <p:spPr>
          <a:xfrm>
            <a:off x="738783" y="2307074"/>
            <a:ext cx="7666434" cy="1350645"/>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Overpass" pitchFamily="34" charset="0"/>
                <a:ea typeface="Overpass" pitchFamily="34" charset="-122"/>
                <a:cs typeface="Overpass" pitchFamily="34" charset="-120"/>
              </a:rPr>
              <a:t>SURCON stands for "Surrender of Convertibles". It refers to the process where holders of convertible securities choose to surrender their securities for the underlying shares of the company. This can be a positive signal for the company, as it indicates investor confidence in the company's future prospects.</a:t>
            </a:r>
            <a:endParaRPr lang="en-US" sz="1650" dirty="0"/>
          </a:p>
        </p:txBody>
      </p:sp>
      <p:sp>
        <p:nvSpPr>
          <p:cNvPr id="5" name="Shape 2"/>
          <p:cNvSpPr/>
          <p:nvPr/>
        </p:nvSpPr>
        <p:spPr>
          <a:xfrm>
            <a:off x="738783" y="4132540"/>
            <a:ext cx="474940" cy="474940"/>
          </a:xfrm>
          <a:prstGeom prst="roundRect">
            <a:avLst>
              <a:gd name="adj" fmla="val 18669"/>
            </a:avLst>
          </a:prstGeom>
          <a:solidFill>
            <a:srgbClr val="7E023C"/>
          </a:solidFill>
          <a:ln w="7620">
            <a:solidFill>
              <a:srgbClr val="971B55"/>
            </a:solidFill>
            <a:prstDash val="solid"/>
          </a:ln>
        </p:spPr>
      </p:sp>
      <p:sp>
        <p:nvSpPr>
          <p:cNvPr id="6" name="Text 3"/>
          <p:cNvSpPr/>
          <p:nvPr/>
        </p:nvSpPr>
        <p:spPr>
          <a:xfrm>
            <a:off x="921068" y="4221004"/>
            <a:ext cx="110371" cy="298013"/>
          </a:xfrm>
          <a:prstGeom prst="rect">
            <a:avLst/>
          </a:prstGeom>
          <a:noFill/>
          <a:ln/>
        </p:spPr>
        <p:txBody>
          <a:bodyPr wrap="none" lIns="0" tIns="0" rIns="0" bIns="0" rtlCol="0" anchor="t"/>
          <a:lstStyle/>
          <a:p>
            <a:pPr algn="ctr" indent="0" marL="0">
              <a:lnSpc>
                <a:spcPts val="2300"/>
              </a:lnSpc>
              <a:buNone/>
            </a:pPr>
            <a:r>
              <a:rPr lang="en-US" sz="2300" b="1" spc="-70" kern="0" dirty="0">
                <a:solidFill>
                  <a:srgbClr val="E5E0DF"/>
                </a:solidFill>
                <a:latin typeface="Overpass" pitchFamily="34" charset="0"/>
                <a:ea typeface="Overpass" pitchFamily="34" charset="-122"/>
                <a:cs typeface="Overpass" pitchFamily="34" charset="-120"/>
              </a:rPr>
              <a:t>1</a:t>
            </a:r>
            <a:endParaRPr lang="en-US" sz="2300" dirty="0"/>
          </a:p>
        </p:txBody>
      </p:sp>
      <p:sp>
        <p:nvSpPr>
          <p:cNvPr id="7" name="Text 4"/>
          <p:cNvSpPr/>
          <p:nvPr/>
        </p:nvSpPr>
        <p:spPr>
          <a:xfrm>
            <a:off x="1424821" y="4132540"/>
            <a:ext cx="2483525" cy="310396"/>
          </a:xfrm>
          <a:prstGeom prst="rect">
            <a:avLst/>
          </a:prstGeom>
          <a:noFill/>
          <a:ln/>
        </p:spPr>
        <p:txBody>
          <a:bodyPr wrap="none" lIns="0" tIns="0" rIns="0" bIns="0" rtlCol="0" anchor="t"/>
          <a:lstStyle/>
          <a:p>
            <a:pPr indent="0" marL="0">
              <a:lnSpc>
                <a:spcPts val="2400"/>
              </a:lnSpc>
              <a:buNone/>
            </a:pPr>
            <a:r>
              <a:rPr lang="en-US" sz="1950" b="1" spc="-59" kern="0" dirty="0">
                <a:solidFill>
                  <a:srgbClr val="E5E0DF"/>
                </a:solidFill>
                <a:latin typeface="Overpass" pitchFamily="34" charset="0"/>
                <a:ea typeface="Overpass" pitchFamily="34" charset="-122"/>
                <a:cs typeface="Overpass" pitchFamily="34" charset="-120"/>
              </a:rPr>
              <a:t>Increased Equity</a:t>
            </a:r>
            <a:endParaRPr lang="en-US" sz="1950" dirty="0"/>
          </a:p>
        </p:txBody>
      </p:sp>
      <p:sp>
        <p:nvSpPr>
          <p:cNvPr id="8" name="Text 5"/>
          <p:cNvSpPr/>
          <p:nvPr/>
        </p:nvSpPr>
        <p:spPr>
          <a:xfrm>
            <a:off x="1424821" y="4569500"/>
            <a:ext cx="3041690" cy="1012984"/>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Overpass" pitchFamily="34" charset="0"/>
                <a:ea typeface="Overpass" pitchFamily="34" charset="-122"/>
                <a:cs typeface="Overpass" pitchFamily="34" charset="-120"/>
              </a:rPr>
              <a:t>The company gains more equity capital by issuing shares to the convertible security holders.</a:t>
            </a:r>
            <a:endParaRPr lang="en-US" sz="1650" dirty="0"/>
          </a:p>
        </p:txBody>
      </p:sp>
      <p:sp>
        <p:nvSpPr>
          <p:cNvPr id="9" name="Shape 6"/>
          <p:cNvSpPr/>
          <p:nvPr/>
        </p:nvSpPr>
        <p:spPr>
          <a:xfrm>
            <a:off x="4677608" y="4132540"/>
            <a:ext cx="474940" cy="474940"/>
          </a:xfrm>
          <a:prstGeom prst="roundRect">
            <a:avLst>
              <a:gd name="adj" fmla="val 18669"/>
            </a:avLst>
          </a:prstGeom>
          <a:solidFill>
            <a:srgbClr val="7E023C"/>
          </a:solidFill>
          <a:ln w="7620">
            <a:solidFill>
              <a:srgbClr val="971B55"/>
            </a:solidFill>
            <a:prstDash val="solid"/>
          </a:ln>
        </p:spPr>
      </p:sp>
      <p:sp>
        <p:nvSpPr>
          <p:cNvPr id="10" name="Text 7"/>
          <p:cNvSpPr/>
          <p:nvPr/>
        </p:nvSpPr>
        <p:spPr>
          <a:xfrm>
            <a:off x="4828342" y="4221004"/>
            <a:ext cx="173355" cy="298013"/>
          </a:xfrm>
          <a:prstGeom prst="rect">
            <a:avLst/>
          </a:prstGeom>
          <a:noFill/>
          <a:ln/>
        </p:spPr>
        <p:txBody>
          <a:bodyPr wrap="none" lIns="0" tIns="0" rIns="0" bIns="0" rtlCol="0" anchor="t"/>
          <a:lstStyle/>
          <a:p>
            <a:pPr algn="ctr" indent="0" marL="0">
              <a:lnSpc>
                <a:spcPts val="2300"/>
              </a:lnSpc>
              <a:buNone/>
            </a:pPr>
            <a:r>
              <a:rPr lang="en-US" sz="2300" b="1" spc="-70" kern="0" dirty="0">
                <a:solidFill>
                  <a:srgbClr val="E5E0DF"/>
                </a:solidFill>
                <a:latin typeface="Overpass" pitchFamily="34" charset="0"/>
                <a:ea typeface="Overpass" pitchFamily="34" charset="-122"/>
                <a:cs typeface="Overpass" pitchFamily="34" charset="-120"/>
              </a:rPr>
              <a:t>2</a:t>
            </a:r>
            <a:endParaRPr lang="en-US" sz="2300" dirty="0"/>
          </a:p>
        </p:txBody>
      </p:sp>
      <p:sp>
        <p:nvSpPr>
          <p:cNvPr id="11" name="Text 8"/>
          <p:cNvSpPr/>
          <p:nvPr/>
        </p:nvSpPr>
        <p:spPr>
          <a:xfrm>
            <a:off x="5363647" y="4132540"/>
            <a:ext cx="2483525" cy="310396"/>
          </a:xfrm>
          <a:prstGeom prst="rect">
            <a:avLst/>
          </a:prstGeom>
          <a:noFill/>
          <a:ln/>
        </p:spPr>
        <p:txBody>
          <a:bodyPr wrap="none" lIns="0" tIns="0" rIns="0" bIns="0" rtlCol="0" anchor="t"/>
          <a:lstStyle/>
          <a:p>
            <a:pPr indent="0" marL="0">
              <a:lnSpc>
                <a:spcPts val="2400"/>
              </a:lnSpc>
              <a:buNone/>
            </a:pPr>
            <a:r>
              <a:rPr lang="en-US" sz="1950" b="1" spc="-59" kern="0" dirty="0">
                <a:solidFill>
                  <a:srgbClr val="E5E0DF"/>
                </a:solidFill>
                <a:latin typeface="Overpass" pitchFamily="34" charset="0"/>
                <a:ea typeface="Overpass" pitchFamily="34" charset="-122"/>
                <a:cs typeface="Overpass" pitchFamily="34" charset="-120"/>
              </a:rPr>
              <a:t>Reduced Debt</a:t>
            </a:r>
            <a:endParaRPr lang="en-US" sz="1950" dirty="0"/>
          </a:p>
        </p:txBody>
      </p:sp>
      <p:sp>
        <p:nvSpPr>
          <p:cNvPr id="12" name="Text 9"/>
          <p:cNvSpPr/>
          <p:nvPr/>
        </p:nvSpPr>
        <p:spPr>
          <a:xfrm>
            <a:off x="5363647" y="4569500"/>
            <a:ext cx="3041690" cy="1350645"/>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Overpass" pitchFamily="34" charset="0"/>
                <a:ea typeface="Overpass" pitchFamily="34" charset="-122"/>
                <a:cs typeface="Overpass" pitchFamily="34" charset="-120"/>
              </a:rPr>
              <a:t>The company's debt burden decreases as the convertible securities are converted to equity.</a:t>
            </a:r>
            <a:endParaRPr lang="en-US" sz="1650" dirty="0"/>
          </a:p>
        </p:txBody>
      </p:sp>
      <p:sp>
        <p:nvSpPr>
          <p:cNvPr id="13" name="Shape 10"/>
          <p:cNvSpPr/>
          <p:nvPr/>
        </p:nvSpPr>
        <p:spPr>
          <a:xfrm>
            <a:off x="738783" y="6368653"/>
            <a:ext cx="474940" cy="474940"/>
          </a:xfrm>
          <a:prstGeom prst="roundRect">
            <a:avLst>
              <a:gd name="adj" fmla="val 18669"/>
            </a:avLst>
          </a:prstGeom>
          <a:solidFill>
            <a:srgbClr val="7E023C"/>
          </a:solidFill>
          <a:ln w="7620">
            <a:solidFill>
              <a:srgbClr val="971B55"/>
            </a:solidFill>
            <a:prstDash val="solid"/>
          </a:ln>
        </p:spPr>
      </p:sp>
      <p:sp>
        <p:nvSpPr>
          <p:cNvPr id="14" name="Text 11"/>
          <p:cNvSpPr/>
          <p:nvPr/>
        </p:nvSpPr>
        <p:spPr>
          <a:xfrm>
            <a:off x="891302" y="6457117"/>
            <a:ext cx="169783" cy="298013"/>
          </a:xfrm>
          <a:prstGeom prst="rect">
            <a:avLst/>
          </a:prstGeom>
          <a:noFill/>
          <a:ln/>
        </p:spPr>
        <p:txBody>
          <a:bodyPr wrap="none" lIns="0" tIns="0" rIns="0" bIns="0" rtlCol="0" anchor="t"/>
          <a:lstStyle/>
          <a:p>
            <a:pPr algn="ctr" indent="0" marL="0">
              <a:lnSpc>
                <a:spcPts val="2300"/>
              </a:lnSpc>
              <a:buNone/>
            </a:pPr>
            <a:r>
              <a:rPr lang="en-US" sz="2300" b="1" spc="-70" kern="0" dirty="0">
                <a:solidFill>
                  <a:srgbClr val="E5E0DF"/>
                </a:solidFill>
                <a:latin typeface="Overpass" pitchFamily="34" charset="0"/>
                <a:ea typeface="Overpass" pitchFamily="34" charset="-122"/>
                <a:cs typeface="Overpass" pitchFamily="34" charset="-120"/>
              </a:rPr>
              <a:t>3</a:t>
            </a:r>
            <a:endParaRPr lang="en-US" sz="2300" dirty="0"/>
          </a:p>
        </p:txBody>
      </p:sp>
      <p:sp>
        <p:nvSpPr>
          <p:cNvPr id="15" name="Text 12"/>
          <p:cNvSpPr/>
          <p:nvPr/>
        </p:nvSpPr>
        <p:spPr>
          <a:xfrm>
            <a:off x="1424821" y="6368653"/>
            <a:ext cx="3009305" cy="310396"/>
          </a:xfrm>
          <a:prstGeom prst="rect">
            <a:avLst/>
          </a:prstGeom>
          <a:noFill/>
          <a:ln/>
        </p:spPr>
        <p:txBody>
          <a:bodyPr wrap="none" lIns="0" tIns="0" rIns="0" bIns="0" rtlCol="0" anchor="t"/>
          <a:lstStyle/>
          <a:p>
            <a:pPr indent="0" marL="0">
              <a:lnSpc>
                <a:spcPts val="2400"/>
              </a:lnSpc>
              <a:buNone/>
            </a:pPr>
            <a:r>
              <a:rPr lang="en-US" sz="1950" b="1" spc="-59" kern="0" dirty="0">
                <a:solidFill>
                  <a:srgbClr val="E5E0DF"/>
                </a:solidFill>
                <a:latin typeface="Overpass" pitchFamily="34" charset="0"/>
                <a:ea typeface="Overpass" pitchFamily="34" charset="-122"/>
                <a:cs typeface="Overpass" pitchFamily="34" charset="-120"/>
              </a:rPr>
              <a:t>Improved Financial Position</a:t>
            </a:r>
            <a:endParaRPr lang="en-US" sz="1950" dirty="0"/>
          </a:p>
        </p:txBody>
      </p:sp>
      <p:sp>
        <p:nvSpPr>
          <p:cNvPr id="16" name="Text 13"/>
          <p:cNvSpPr/>
          <p:nvPr/>
        </p:nvSpPr>
        <p:spPr>
          <a:xfrm>
            <a:off x="1424821" y="6805613"/>
            <a:ext cx="6980396" cy="675323"/>
          </a:xfrm>
          <a:prstGeom prst="rect">
            <a:avLst/>
          </a:prstGeom>
          <a:noFill/>
          <a:ln/>
        </p:spPr>
        <p:txBody>
          <a:bodyPr wrap="square" lIns="0" tIns="0" rIns="0" bIns="0" rtlCol="0" anchor="t"/>
          <a:lstStyle/>
          <a:p>
            <a:pPr indent="0" marL="0">
              <a:lnSpc>
                <a:spcPts val="2650"/>
              </a:lnSpc>
              <a:buNone/>
            </a:pPr>
            <a:r>
              <a:rPr lang="en-US" sz="1650" dirty="0">
                <a:solidFill>
                  <a:srgbClr val="E5E0DF"/>
                </a:solidFill>
                <a:latin typeface="Overpass" pitchFamily="34" charset="0"/>
                <a:ea typeface="Overpass" pitchFamily="34" charset="-122"/>
                <a:cs typeface="Overpass" pitchFamily="34" charset="-120"/>
              </a:rPr>
              <a:t>The company's overall financial position improves, leading to greater stability and potential for growth.</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98644" y="823555"/>
            <a:ext cx="7519511" cy="1364933"/>
          </a:xfrm>
          <a:prstGeom prst="rect">
            <a:avLst/>
          </a:prstGeom>
          <a:noFill/>
          <a:ln/>
        </p:spPr>
        <p:txBody>
          <a:bodyPr wrap="square" lIns="0" tIns="0" rIns="0" bIns="0" rtlCol="0" anchor="t"/>
          <a:lstStyle/>
          <a:p>
            <a:pPr indent="0" marL="0">
              <a:lnSpc>
                <a:spcPts val="5350"/>
              </a:lnSpc>
              <a:buNone/>
            </a:pPr>
            <a:r>
              <a:rPr lang="en-US" sz="4250" b="1" spc="-129" kern="0" dirty="0">
                <a:solidFill>
                  <a:srgbClr val="FFFFFF"/>
                </a:solidFill>
                <a:latin typeface="Overpass" pitchFamily="34" charset="0"/>
                <a:ea typeface="Overpass" pitchFamily="34" charset="-122"/>
                <a:cs typeface="Overpass" pitchFamily="34" charset="-120"/>
              </a:rPr>
              <a:t>Bhav Copy - Specimen and Interpretation</a:t>
            </a:r>
            <a:endParaRPr lang="en-US" sz="4250" dirty="0"/>
          </a:p>
        </p:txBody>
      </p:sp>
      <p:sp>
        <p:nvSpPr>
          <p:cNvPr id="4" name="Text 1"/>
          <p:cNvSpPr/>
          <p:nvPr/>
        </p:nvSpPr>
        <p:spPr>
          <a:xfrm>
            <a:off x="6298644" y="2536508"/>
            <a:ext cx="7519511" cy="1856184"/>
          </a:xfrm>
          <a:prstGeom prst="rect">
            <a:avLst/>
          </a:prstGeom>
          <a:noFill/>
          <a:ln/>
        </p:spPr>
        <p:txBody>
          <a:bodyPr wrap="squar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The Bhav copy is a daily report that provides information on the closing prices of all securities traded on a stock exchange. It is a crucial document for market participants and analysts, as it provides an overview of market performance and helps in understanding price trends.</a:t>
            </a:r>
            <a:endParaRPr lang="en-US" sz="1800" dirty="0"/>
          </a:p>
        </p:txBody>
      </p:sp>
      <p:sp>
        <p:nvSpPr>
          <p:cNvPr id="5" name="Shape 2"/>
          <p:cNvSpPr/>
          <p:nvPr/>
        </p:nvSpPr>
        <p:spPr>
          <a:xfrm>
            <a:off x="6298644" y="4653677"/>
            <a:ext cx="7519511" cy="2752249"/>
          </a:xfrm>
          <a:prstGeom prst="roundRect">
            <a:avLst>
              <a:gd name="adj" fmla="val 3542"/>
            </a:avLst>
          </a:prstGeom>
          <a:noFill/>
          <a:ln w="7620">
            <a:solidFill>
              <a:srgbClr val="FFFFFF">
                <a:alpha val="24000"/>
              </a:srgbClr>
            </a:solidFill>
            <a:prstDash val="solid"/>
          </a:ln>
        </p:spPr>
      </p:sp>
      <p:sp>
        <p:nvSpPr>
          <p:cNvPr id="6" name="Shape 3"/>
          <p:cNvSpPr/>
          <p:nvPr/>
        </p:nvSpPr>
        <p:spPr>
          <a:xfrm>
            <a:off x="6306264" y="4661297"/>
            <a:ext cx="7504271" cy="1036082"/>
          </a:xfrm>
          <a:prstGeom prst="rect">
            <a:avLst/>
          </a:prstGeom>
          <a:solidFill>
            <a:srgbClr val="FFFFFF">
              <a:alpha val="4000"/>
            </a:srgbClr>
          </a:solidFill>
          <a:ln/>
        </p:spPr>
      </p:sp>
      <p:sp>
        <p:nvSpPr>
          <p:cNvPr id="7" name="Text 4"/>
          <p:cNvSpPr/>
          <p:nvPr/>
        </p:nvSpPr>
        <p:spPr>
          <a:xfrm>
            <a:off x="6538317" y="4808101"/>
            <a:ext cx="1408152" cy="742474"/>
          </a:xfrm>
          <a:prstGeom prst="rect">
            <a:avLst/>
          </a:prstGeom>
          <a:noFill/>
          <a:ln/>
        </p:spPr>
        <p:txBody>
          <a:bodyPr wrap="squar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Security Code</a:t>
            </a:r>
            <a:endParaRPr lang="en-US" sz="1800" dirty="0"/>
          </a:p>
        </p:txBody>
      </p:sp>
      <p:sp>
        <p:nvSpPr>
          <p:cNvPr id="8" name="Text 5"/>
          <p:cNvSpPr/>
          <p:nvPr/>
        </p:nvSpPr>
        <p:spPr>
          <a:xfrm>
            <a:off x="8418195" y="4808101"/>
            <a:ext cx="1404342" cy="742474"/>
          </a:xfrm>
          <a:prstGeom prst="rect">
            <a:avLst/>
          </a:prstGeom>
          <a:noFill/>
          <a:ln/>
        </p:spPr>
        <p:txBody>
          <a:bodyPr wrap="squar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Security Name</a:t>
            </a:r>
            <a:endParaRPr lang="en-US" sz="1800" dirty="0"/>
          </a:p>
        </p:txBody>
      </p:sp>
      <p:sp>
        <p:nvSpPr>
          <p:cNvPr id="9" name="Text 6"/>
          <p:cNvSpPr/>
          <p:nvPr/>
        </p:nvSpPr>
        <p:spPr>
          <a:xfrm>
            <a:off x="10294263" y="4808101"/>
            <a:ext cx="1404342" cy="371237"/>
          </a:xfrm>
          <a:prstGeom prst="rect">
            <a:avLst/>
          </a:prstGeom>
          <a:noFill/>
          <a:ln/>
        </p:spPr>
        <p:txBody>
          <a:bodyPr wrap="non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Closing Price</a:t>
            </a:r>
            <a:endParaRPr lang="en-US" sz="1800" dirty="0"/>
          </a:p>
        </p:txBody>
      </p:sp>
      <p:sp>
        <p:nvSpPr>
          <p:cNvPr id="10" name="Text 7"/>
          <p:cNvSpPr/>
          <p:nvPr/>
        </p:nvSpPr>
        <p:spPr>
          <a:xfrm>
            <a:off x="12170331" y="4808101"/>
            <a:ext cx="1408152" cy="742474"/>
          </a:xfrm>
          <a:prstGeom prst="rect">
            <a:avLst/>
          </a:prstGeom>
          <a:noFill/>
          <a:ln/>
        </p:spPr>
        <p:txBody>
          <a:bodyPr wrap="squar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Change from Previous Day</a:t>
            </a:r>
            <a:endParaRPr lang="en-US" sz="1800" dirty="0"/>
          </a:p>
        </p:txBody>
      </p:sp>
      <p:sp>
        <p:nvSpPr>
          <p:cNvPr id="11" name="Shape 8"/>
          <p:cNvSpPr/>
          <p:nvPr/>
        </p:nvSpPr>
        <p:spPr>
          <a:xfrm>
            <a:off x="6306264" y="5697379"/>
            <a:ext cx="7504271" cy="664845"/>
          </a:xfrm>
          <a:prstGeom prst="rect">
            <a:avLst/>
          </a:prstGeom>
          <a:solidFill>
            <a:srgbClr val="000000">
              <a:alpha val="4000"/>
            </a:srgbClr>
          </a:solidFill>
          <a:ln/>
        </p:spPr>
      </p:sp>
      <p:sp>
        <p:nvSpPr>
          <p:cNvPr id="12" name="Text 9"/>
          <p:cNvSpPr/>
          <p:nvPr/>
        </p:nvSpPr>
        <p:spPr>
          <a:xfrm>
            <a:off x="6538317" y="5844183"/>
            <a:ext cx="1408152" cy="371237"/>
          </a:xfrm>
          <a:prstGeom prst="rect">
            <a:avLst/>
          </a:prstGeom>
          <a:noFill/>
          <a:ln/>
        </p:spPr>
        <p:txBody>
          <a:bodyPr wrap="non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123456</a:t>
            </a:r>
            <a:endParaRPr lang="en-US" sz="1800" dirty="0"/>
          </a:p>
        </p:txBody>
      </p:sp>
      <p:sp>
        <p:nvSpPr>
          <p:cNvPr id="13" name="Text 10"/>
          <p:cNvSpPr/>
          <p:nvPr/>
        </p:nvSpPr>
        <p:spPr>
          <a:xfrm>
            <a:off x="8418195" y="5844183"/>
            <a:ext cx="1404342" cy="371237"/>
          </a:xfrm>
          <a:prstGeom prst="rect">
            <a:avLst/>
          </a:prstGeom>
          <a:noFill/>
          <a:ln/>
        </p:spPr>
        <p:txBody>
          <a:bodyPr wrap="non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ABC Limited</a:t>
            </a:r>
            <a:endParaRPr lang="en-US" sz="1800" dirty="0"/>
          </a:p>
        </p:txBody>
      </p:sp>
      <p:sp>
        <p:nvSpPr>
          <p:cNvPr id="14" name="Text 11"/>
          <p:cNvSpPr/>
          <p:nvPr/>
        </p:nvSpPr>
        <p:spPr>
          <a:xfrm>
            <a:off x="10294263" y="5844183"/>
            <a:ext cx="1404342" cy="371237"/>
          </a:xfrm>
          <a:prstGeom prst="rect">
            <a:avLst/>
          </a:prstGeom>
          <a:noFill/>
          <a:ln/>
        </p:spPr>
        <p:txBody>
          <a:bodyPr wrap="non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100</a:t>
            </a:r>
            <a:endParaRPr lang="en-US" sz="1800" dirty="0"/>
          </a:p>
        </p:txBody>
      </p:sp>
      <p:sp>
        <p:nvSpPr>
          <p:cNvPr id="15" name="Text 12"/>
          <p:cNvSpPr/>
          <p:nvPr/>
        </p:nvSpPr>
        <p:spPr>
          <a:xfrm>
            <a:off x="12170331" y="5844183"/>
            <a:ext cx="1408152" cy="371237"/>
          </a:xfrm>
          <a:prstGeom prst="rect">
            <a:avLst/>
          </a:prstGeom>
          <a:noFill/>
          <a:ln/>
        </p:spPr>
        <p:txBody>
          <a:bodyPr wrap="non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+5</a:t>
            </a:r>
            <a:endParaRPr lang="en-US" sz="1800" dirty="0"/>
          </a:p>
        </p:txBody>
      </p:sp>
      <p:sp>
        <p:nvSpPr>
          <p:cNvPr id="16" name="Shape 13"/>
          <p:cNvSpPr/>
          <p:nvPr/>
        </p:nvSpPr>
        <p:spPr>
          <a:xfrm>
            <a:off x="6306264" y="6362224"/>
            <a:ext cx="7504271" cy="1036082"/>
          </a:xfrm>
          <a:prstGeom prst="rect">
            <a:avLst/>
          </a:prstGeom>
          <a:solidFill>
            <a:srgbClr val="FFFFFF">
              <a:alpha val="4000"/>
            </a:srgbClr>
          </a:solidFill>
          <a:ln/>
        </p:spPr>
      </p:sp>
      <p:sp>
        <p:nvSpPr>
          <p:cNvPr id="17" name="Text 14"/>
          <p:cNvSpPr/>
          <p:nvPr/>
        </p:nvSpPr>
        <p:spPr>
          <a:xfrm>
            <a:off x="6538317" y="6509028"/>
            <a:ext cx="1408152" cy="371237"/>
          </a:xfrm>
          <a:prstGeom prst="rect">
            <a:avLst/>
          </a:prstGeom>
          <a:noFill/>
          <a:ln/>
        </p:spPr>
        <p:txBody>
          <a:bodyPr wrap="non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789012</a:t>
            </a:r>
            <a:endParaRPr lang="en-US" sz="1800" dirty="0"/>
          </a:p>
        </p:txBody>
      </p:sp>
      <p:sp>
        <p:nvSpPr>
          <p:cNvPr id="18" name="Text 15"/>
          <p:cNvSpPr/>
          <p:nvPr/>
        </p:nvSpPr>
        <p:spPr>
          <a:xfrm>
            <a:off x="8418195" y="6509028"/>
            <a:ext cx="1404342" cy="742474"/>
          </a:xfrm>
          <a:prstGeom prst="rect">
            <a:avLst/>
          </a:prstGeom>
          <a:noFill/>
          <a:ln/>
        </p:spPr>
        <p:txBody>
          <a:bodyPr wrap="squar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XYZ Company</a:t>
            </a:r>
            <a:endParaRPr lang="en-US" sz="1800" dirty="0"/>
          </a:p>
        </p:txBody>
      </p:sp>
      <p:sp>
        <p:nvSpPr>
          <p:cNvPr id="19" name="Text 16"/>
          <p:cNvSpPr/>
          <p:nvPr/>
        </p:nvSpPr>
        <p:spPr>
          <a:xfrm>
            <a:off x="10294263" y="6509028"/>
            <a:ext cx="1404342" cy="371237"/>
          </a:xfrm>
          <a:prstGeom prst="rect">
            <a:avLst/>
          </a:prstGeom>
          <a:noFill/>
          <a:ln/>
        </p:spPr>
        <p:txBody>
          <a:bodyPr wrap="non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50</a:t>
            </a:r>
            <a:endParaRPr lang="en-US" sz="1800" dirty="0"/>
          </a:p>
        </p:txBody>
      </p:sp>
      <p:sp>
        <p:nvSpPr>
          <p:cNvPr id="20" name="Text 17"/>
          <p:cNvSpPr/>
          <p:nvPr/>
        </p:nvSpPr>
        <p:spPr>
          <a:xfrm>
            <a:off x="12170331" y="6509028"/>
            <a:ext cx="1408152" cy="371237"/>
          </a:xfrm>
          <a:prstGeom prst="rect">
            <a:avLst/>
          </a:prstGeom>
          <a:noFill/>
          <a:ln/>
        </p:spPr>
        <p:txBody>
          <a:bodyPr wrap="none" lIns="0" tIns="0" rIns="0" bIns="0" rtlCol="0" anchor="t"/>
          <a:lstStyle/>
          <a:p>
            <a:pPr indent="0" marL="0">
              <a:lnSpc>
                <a:spcPts val="2900"/>
              </a:lnSpc>
              <a:buNone/>
            </a:pPr>
            <a:r>
              <a:rPr lang="en-US" sz="1800" dirty="0">
                <a:solidFill>
                  <a:srgbClr val="E5E0DF"/>
                </a:solidFill>
                <a:latin typeface="Overpass" pitchFamily="34" charset="0"/>
                <a:ea typeface="Overpass" pitchFamily="34" charset="-122"/>
                <a:cs typeface="Overpass" pitchFamily="34" charset="-120"/>
              </a:rPr>
              <a:t>-2</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63404" y="937498"/>
            <a:ext cx="7559040" cy="473512"/>
          </a:xfrm>
          <a:prstGeom prst="rect">
            <a:avLst/>
          </a:prstGeom>
          <a:noFill/>
          <a:ln/>
        </p:spPr>
        <p:txBody>
          <a:bodyPr wrap="none" lIns="0" tIns="0" rIns="0" bIns="0" rtlCol="0" anchor="t"/>
          <a:lstStyle/>
          <a:p>
            <a:pPr indent="0" marL="0">
              <a:lnSpc>
                <a:spcPts val="3700"/>
              </a:lnSpc>
              <a:buNone/>
            </a:pPr>
            <a:r>
              <a:rPr lang="en-US" sz="2950" b="1" spc="-89" kern="0" dirty="0">
                <a:solidFill>
                  <a:srgbClr val="FFFFFF"/>
                </a:solidFill>
                <a:latin typeface="Overpass" pitchFamily="34" charset="0"/>
                <a:ea typeface="Overpass" pitchFamily="34" charset="-122"/>
                <a:cs typeface="Overpass" pitchFamily="34" charset="-120"/>
              </a:rPr>
              <a:t>ISIN - Meaning and Significance for Securities</a:t>
            </a:r>
            <a:endParaRPr lang="en-US" sz="2950" dirty="0"/>
          </a:p>
        </p:txBody>
      </p:sp>
      <p:sp>
        <p:nvSpPr>
          <p:cNvPr id="4" name="Text 1"/>
          <p:cNvSpPr/>
          <p:nvPr/>
        </p:nvSpPr>
        <p:spPr>
          <a:xfrm>
            <a:off x="563404" y="1652468"/>
            <a:ext cx="8017193" cy="772597"/>
          </a:xfrm>
          <a:prstGeom prst="rect">
            <a:avLst/>
          </a:prstGeom>
          <a:noFill/>
          <a:ln/>
        </p:spPr>
        <p:txBody>
          <a:bodyPr wrap="square" lIns="0" tIns="0" rIns="0" bIns="0" rtlCol="0" anchor="t"/>
          <a:lstStyle/>
          <a:p>
            <a:pPr indent="0" marL="0">
              <a:lnSpc>
                <a:spcPts val="2000"/>
              </a:lnSpc>
              <a:buNone/>
            </a:pPr>
            <a:r>
              <a:rPr lang="en-US" sz="1250" dirty="0">
                <a:solidFill>
                  <a:srgbClr val="E5E0DF"/>
                </a:solidFill>
                <a:latin typeface="Overpass" pitchFamily="34" charset="0"/>
                <a:ea typeface="Overpass" pitchFamily="34" charset="-122"/>
                <a:cs typeface="Overpass" pitchFamily="34" charset="-120"/>
              </a:rPr>
              <a:t>ISIN stands for "International Securities Identification Number". It is a unique 12-character alphanumeric code that identifies a specific security, regardless of where it is traded. It helps to streamline trading and reduces the risk of errors, making it easier to track and manage securities across different markets.</a:t>
            </a:r>
            <a:endParaRPr lang="en-US" sz="1250" dirty="0"/>
          </a:p>
        </p:txBody>
      </p:sp>
      <p:pic>
        <p:nvPicPr>
          <p:cNvPr id="5" name="Image 1" descr="preencoded.png">    </p:cNvPr>
          <p:cNvPicPr>
            <a:picLocks noChangeAspect="1"/>
          </p:cNvPicPr>
          <p:nvPr/>
        </p:nvPicPr>
        <p:blipFill>
          <a:blip r:embed="rId2"/>
          <a:stretch>
            <a:fillRect/>
          </a:stretch>
        </p:blipFill>
        <p:spPr>
          <a:xfrm>
            <a:off x="563404" y="2606159"/>
            <a:ext cx="402431" cy="402431"/>
          </a:xfrm>
          <a:prstGeom prst="rect">
            <a:avLst/>
          </a:prstGeom>
        </p:spPr>
      </p:pic>
      <p:sp>
        <p:nvSpPr>
          <p:cNvPr id="6" name="Text 2"/>
          <p:cNvSpPr/>
          <p:nvPr/>
        </p:nvSpPr>
        <p:spPr>
          <a:xfrm>
            <a:off x="563404" y="3169563"/>
            <a:ext cx="1894046" cy="236696"/>
          </a:xfrm>
          <a:prstGeom prst="rect">
            <a:avLst/>
          </a:prstGeom>
          <a:noFill/>
          <a:ln/>
        </p:spPr>
        <p:txBody>
          <a:bodyPr wrap="none" lIns="0" tIns="0" rIns="0" bIns="0" rtlCol="0" anchor="t"/>
          <a:lstStyle/>
          <a:p>
            <a:pPr algn="l" indent="0" marL="0">
              <a:lnSpc>
                <a:spcPts val="1850"/>
              </a:lnSpc>
              <a:buNone/>
            </a:pPr>
            <a:r>
              <a:rPr lang="en-US" sz="1450" b="1" spc="-45" kern="0" dirty="0">
                <a:solidFill>
                  <a:srgbClr val="E5E0DF"/>
                </a:solidFill>
                <a:latin typeface="Overpass" pitchFamily="34" charset="0"/>
                <a:ea typeface="Overpass" pitchFamily="34" charset="-122"/>
                <a:cs typeface="Overpass" pitchFamily="34" charset="-120"/>
              </a:rPr>
              <a:t>Identification</a:t>
            </a:r>
            <a:endParaRPr lang="en-US" sz="1450" dirty="0"/>
          </a:p>
        </p:txBody>
      </p:sp>
      <p:sp>
        <p:nvSpPr>
          <p:cNvPr id="7" name="Text 3"/>
          <p:cNvSpPr/>
          <p:nvPr/>
        </p:nvSpPr>
        <p:spPr>
          <a:xfrm>
            <a:off x="563404" y="3502819"/>
            <a:ext cx="8017193" cy="257532"/>
          </a:xfrm>
          <a:prstGeom prst="rect">
            <a:avLst/>
          </a:prstGeom>
          <a:noFill/>
          <a:ln/>
        </p:spPr>
        <p:txBody>
          <a:bodyPr wrap="none" lIns="0" tIns="0" rIns="0" bIns="0" rtlCol="0" anchor="t"/>
          <a:lstStyle/>
          <a:p>
            <a:pPr algn="l" indent="0" marL="0">
              <a:lnSpc>
                <a:spcPts val="2000"/>
              </a:lnSpc>
              <a:buNone/>
            </a:pPr>
            <a:r>
              <a:rPr lang="en-US" sz="1250" dirty="0">
                <a:solidFill>
                  <a:srgbClr val="E5E0DF"/>
                </a:solidFill>
                <a:latin typeface="Overpass" pitchFamily="34" charset="0"/>
                <a:ea typeface="Overpass" pitchFamily="34" charset="-122"/>
                <a:cs typeface="Overpass" pitchFamily="34" charset="-120"/>
              </a:rPr>
              <a:t>Each security has a unique ISIN, making it easy to identify and distinguish from other securities.</a:t>
            </a:r>
            <a:endParaRPr lang="en-US" sz="1250" dirty="0"/>
          </a:p>
        </p:txBody>
      </p:sp>
      <p:pic>
        <p:nvPicPr>
          <p:cNvPr id="8" name="Image 2" descr="preencoded.png">    </p:cNvPr>
          <p:cNvPicPr>
            <a:picLocks noChangeAspect="1"/>
          </p:cNvPicPr>
          <p:nvPr/>
        </p:nvPicPr>
        <p:blipFill>
          <a:blip r:embed="rId3"/>
          <a:stretch>
            <a:fillRect/>
          </a:stretch>
        </p:blipFill>
        <p:spPr>
          <a:xfrm>
            <a:off x="563404" y="4243268"/>
            <a:ext cx="402431" cy="402431"/>
          </a:xfrm>
          <a:prstGeom prst="rect">
            <a:avLst/>
          </a:prstGeom>
        </p:spPr>
      </p:pic>
      <p:sp>
        <p:nvSpPr>
          <p:cNvPr id="9" name="Text 4"/>
          <p:cNvSpPr/>
          <p:nvPr/>
        </p:nvSpPr>
        <p:spPr>
          <a:xfrm>
            <a:off x="563404" y="4806672"/>
            <a:ext cx="1894046" cy="236696"/>
          </a:xfrm>
          <a:prstGeom prst="rect">
            <a:avLst/>
          </a:prstGeom>
          <a:noFill/>
          <a:ln/>
        </p:spPr>
        <p:txBody>
          <a:bodyPr wrap="none" lIns="0" tIns="0" rIns="0" bIns="0" rtlCol="0" anchor="t"/>
          <a:lstStyle/>
          <a:p>
            <a:pPr algn="l" indent="0" marL="0">
              <a:lnSpc>
                <a:spcPts val="1850"/>
              </a:lnSpc>
              <a:buNone/>
            </a:pPr>
            <a:r>
              <a:rPr lang="en-US" sz="1450" b="1" spc="-45" kern="0" dirty="0">
                <a:solidFill>
                  <a:srgbClr val="E5E0DF"/>
                </a:solidFill>
                <a:latin typeface="Overpass" pitchFamily="34" charset="0"/>
                <a:ea typeface="Overpass" pitchFamily="34" charset="-122"/>
                <a:cs typeface="Overpass" pitchFamily="34" charset="-120"/>
              </a:rPr>
              <a:t>Global Standardization</a:t>
            </a:r>
            <a:endParaRPr lang="en-US" sz="1450" dirty="0"/>
          </a:p>
        </p:txBody>
      </p:sp>
      <p:sp>
        <p:nvSpPr>
          <p:cNvPr id="10" name="Text 5"/>
          <p:cNvSpPr/>
          <p:nvPr/>
        </p:nvSpPr>
        <p:spPr>
          <a:xfrm>
            <a:off x="563404" y="5139928"/>
            <a:ext cx="8017193" cy="257532"/>
          </a:xfrm>
          <a:prstGeom prst="rect">
            <a:avLst/>
          </a:prstGeom>
          <a:noFill/>
          <a:ln/>
        </p:spPr>
        <p:txBody>
          <a:bodyPr wrap="none" lIns="0" tIns="0" rIns="0" bIns="0" rtlCol="0" anchor="t"/>
          <a:lstStyle/>
          <a:p>
            <a:pPr algn="l" indent="0" marL="0">
              <a:lnSpc>
                <a:spcPts val="2000"/>
              </a:lnSpc>
              <a:buNone/>
            </a:pPr>
            <a:r>
              <a:rPr lang="en-US" sz="1250" dirty="0">
                <a:solidFill>
                  <a:srgbClr val="E5E0DF"/>
                </a:solidFill>
                <a:latin typeface="Overpass" pitchFamily="34" charset="0"/>
                <a:ea typeface="Overpass" pitchFamily="34" charset="-122"/>
                <a:cs typeface="Overpass" pitchFamily="34" charset="-120"/>
              </a:rPr>
              <a:t>The ISIN is used worldwide, providing a consistent method for identifying securities across different countries.</a:t>
            </a:r>
            <a:endParaRPr lang="en-US" sz="1250" dirty="0"/>
          </a:p>
        </p:txBody>
      </p:sp>
      <p:pic>
        <p:nvPicPr>
          <p:cNvPr id="11" name="Image 3" descr="preencoded.png">    </p:cNvPr>
          <p:cNvPicPr>
            <a:picLocks noChangeAspect="1"/>
          </p:cNvPicPr>
          <p:nvPr/>
        </p:nvPicPr>
        <p:blipFill>
          <a:blip r:embed="rId4"/>
          <a:stretch>
            <a:fillRect/>
          </a:stretch>
        </p:blipFill>
        <p:spPr>
          <a:xfrm>
            <a:off x="563404" y="5880378"/>
            <a:ext cx="402431" cy="402431"/>
          </a:xfrm>
          <a:prstGeom prst="rect">
            <a:avLst/>
          </a:prstGeom>
        </p:spPr>
      </p:pic>
      <p:sp>
        <p:nvSpPr>
          <p:cNvPr id="12" name="Text 6"/>
          <p:cNvSpPr/>
          <p:nvPr/>
        </p:nvSpPr>
        <p:spPr>
          <a:xfrm>
            <a:off x="563404" y="6443782"/>
            <a:ext cx="1894046" cy="236696"/>
          </a:xfrm>
          <a:prstGeom prst="rect">
            <a:avLst/>
          </a:prstGeom>
          <a:noFill/>
          <a:ln/>
        </p:spPr>
        <p:txBody>
          <a:bodyPr wrap="none" lIns="0" tIns="0" rIns="0" bIns="0" rtlCol="0" anchor="t"/>
          <a:lstStyle/>
          <a:p>
            <a:pPr algn="l" indent="0" marL="0">
              <a:lnSpc>
                <a:spcPts val="1850"/>
              </a:lnSpc>
              <a:buNone/>
            </a:pPr>
            <a:r>
              <a:rPr lang="en-US" sz="1450" b="1" spc="-45" kern="0" dirty="0">
                <a:solidFill>
                  <a:srgbClr val="E5E0DF"/>
                </a:solidFill>
                <a:latin typeface="Overpass" pitchFamily="34" charset="0"/>
                <a:ea typeface="Overpass" pitchFamily="34" charset="-122"/>
                <a:cs typeface="Overpass" pitchFamily="34" charset="-120"/>
              </a:rPr>
              <a:t>Streamlined Trading</a:t>
            </a:r>
            <a:endParaRPr lang="en-US" sz="1450" dirty="0"/>
          </a:p>
        </p:txBody>
      </p:sp>
      <p:sp>
        <p:nvSpPr>
          <p:cNvPr id="13" name="Text 7"/>
          <p:cNvSpPr/>
          <p:nvPr/>
        </p:nvSpPr>
        <p:spPr>
          <a:xfrm>
            <a:off x="563404" y="6777038"/>
            <a:ext cx="8017193" cy="515064"/>
          </a:xfrm>
          <a:prstGeom prst="rect">
            <a:avLst/>
          </a:prstGeom>
          <a:noFill/>
          <a:ln/>
        </p:spPr>
        <p:txBody>
          <a:bodyPr wrap="square" lIns="0" tIns="0" rIns="0" bIns="0" rtlCol="0" anchor="t"/>
          <a:lstStyle/>
          <a:p>
            <a:pPr algn="l" indent="0" marL="0">
              <a:lnSpc>
                <a:spcPts val="2000"/>
              </a:lnSpc>
              <a:buNone/>
            </a:pPr>
            <a:r>
              <a:rPr lang="en-US" sz="1250" dirty="0">
                <a:solidFill>
                  <a:srgbClr val="E5E0DF"/>
                </a:solidFill>
                <a:latin typeface="Overpass" pitchFamily="34" charset="0"/>
                <a:ea typeface="Overpass" pitchFamily="34" charset="-122"/>
                <a:cs typeface="Overpass" pitchFamily="34" charset="-120"/>
              </a:rPr>
              <a:t>The ISIN simplifies trading by providing a clear and concise way to identify securities for both buyers and sellers.</a:t>
            </a:r>
            <a:endParaRPr lang="en-US" sz="12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0195"/>
          </a:xfrm>
          <a:prstGeom prst="rect">
            <a:avLst/>
          </a:prstGeom>
        </p:spPr>
      </p:pic>
      <p:sp>
        <p:nvSpPr>
          <p:cNvPr id="3" name="Text 0"/>
          <p:cNvSpPr/>
          <p:nvPr/>
        </p:nvSpPr>
        <p:spPr>
          <a:xfrm>
            <a:off x="6135053" y="509588"/>
            <a:ext cx="7846695" cy="1090136"/>
          </a:xfrm>
          <a:prstGeom prst="rect">
            <a:avLst/>
          </a:prstGeom>
          <a:noFill/>
          <a:ln/>
        </p:spPr>
        <p:txBody>
          <a:bodyPr wrap="square" lIns="0" tIns="0" rIns="0" bIns="0" rtlCol="0" anchor="t"/>
          <a:lstStyle/>
          <a:p>
            <a:pPr indent="0" marL="0">
              <a:lnSpc>
                <a:spcPts val="4250"/>
              </a:lnSpc>
              <a:buNone/>
            </a:pPr>
            <a:r>
              <a:rPr lang="en-US" sz="3400" b="1" spc="-103" kern="0" dirty="0">
                <a:solidFill>
                  <a:srgbClr val="FFFFFF"/>
                </a:solidFill>
                <a:latin typeface="Overpass" pitchFamily="34" charset="0"/>
                <a:ea typeface="Overpass" pitchFamily="34" charset="-122"/>
                <a:cs typeface="Overpass" pitchFamily="34" charset="-120"/>
              </a:rPr>
              <a:t>Circuit Filter - Upper and Lower Circuit Examples</a:t>
            </a:r>
            <a:endParaRPr lang="en-US" sz="3400" dirty="0"/>
          </a:p>
        </p:txBody>
      </p:sp>
      <p:sp>
        <p:nvSpPr>
          <p:cNvPr id="4" name="Text 1"/>
          <p:cNvSpPr/>
          <p:nvPr/>
        </p:nvSpPr>
        <p:spPr>
          <a:xfrm>
            <a:off x="6135053" y="1877735"/>
            <a:ext cx="7846695" cy="1186339"/>
          </a:xfrm>
          <a:prstGeom prst="rect">
            <a:avLst/>
          </a:prstGeom>
          <a:noFill/>
          <a:ln/>
        </p:spPr>
        <p:txBody>
          <a:bodyPr wrap="square" lIns="0" tIns="0" rIns="0" bIns="0" rtlCol="0" anchor="t"/>
          <a:lstStyle/>
          <a:p>
            <a:pPr indent="0" marL="0">
              <a:lnSpc>
                <a:spcPts val="2300"/>
              </a:lnSpc>
              <a:buNone/>
            </a:pPr>
            <a:r>
              <a:rPr lang="en-US" sz="1450" dirty="0">
                <a:solidFill>
                  <a:srgbClr val="E5E0DF"/>
                </a:solidFill>
                <a:latin typeface="Overpass" pitchFamily="34" charset="0"/>
                <a:ea typeface="Overpass" pitchFamily="34" charset="-122"/>
                <a:cs typeface="Overpass" pitchFamily="34" charset="-120"/>
              </a:rPr>
              <a:t>A circuit filter is a mechanism used by stock exchanges to prevent excessive price fluctuations in a single trading day. It sets upper and lower limits on the price movement of a security. If a stock hits the upper circuit, it cannot rise further for the day, and if it hits the lower circuit, it cannot fall further.</a:t>
            </a:r>
            <a:endParaRPr lang="en-US" sz="1450" dirty="0"/>
          </a:p>
        </p:txBody>
      </p:sp>
      <p:pic>
        <p:nvPicPr>
          <p:cNvPr id="5" name="Image 1" descr="preencoded.png">    </p:cNvPr>
          <p:cNvPicPr>
            <a:picLocks noChangeAspect="1"/>
          </p:cNvPicPr>
          <p:nvPr/>
        </p:nvPicPr>
        <p:blipFill>
          <a:blip r:embed="rId2"/>
          <a:stretch>
            <a:fillRect/>
          </a:stretch>
        </p:blipFill>
        <p:spPr>
          <a:xfrm>
            <a:off x="6135053" y="3272552"/>
            <a:ext cx="926663" cy="1482685"/>
          </a:xfrm>
          <a:prstGeom prst="rect">
            <a:avLst/>
          </a:prstGeom>
        </p:spPr>
      </p:pic>
      <p:sp>
        <p:nvSpPr>
          <p:cNvPr id="6" name="Text 2"/>
          <p:cNvSpPr/>
          <p:nvPr/>
        </p:nvSpPr>
        <p:spPr>
          <a:xfrm>
            <a:off x="7339727" y="3457813"/>
            <a:ext cx="2180392" cy="272415"/>
          </a:xfrm>
          <a:prstGeom prst="rect">
            <a:avLst/>
          </a:prstGeom>
          <a:noFill/>
          <a:ln/>
        </p:spPr>
        <p:txBody>
          <a:bodyPr wrap="none" lIns="0" tIns="0" rIns="0" bIns="0" rtlCol="0" anchor="t"/>
          <a:lstStyle/>
          <a:p>
            <a:pPr algn="l" indent="0" marL="0">
              <a:lnSpc>
                <a:spcPts val="2100"/>
              </a:lnSpc>
              <a:buNone/>
            </a:pPr>
            <a:r>
              <a:rPr lang="en-US" sz="1700" b="1" spc="-52" kern="0" dirty="0">
                <a:solidFill>
                  <a:srgbClr val="E5E0DF"/>
                </a:solidFill>
                <a:latin typeface="Overpass" pitchFamily="34" charset="0"/>
                <a:ea typeface="Overpass" pitchFamily="34" charset="-122"/>
                <a:cs typeface="Overpass" pitchFamily="34" charset="-120"/>
              </a:rPr>
              <a:t>Upper Circuit</a:t>
            </a:r>
            <a:endParaRPr lang="en-US" sz="1700" dirty="0"/>
          </a:p>
        </p:txBody>
      </p:sp>
      <p:sp>
        <p:nvSpPr>
          <p:cNvPr id="7" name="Text 3"/>
          <p:cNvSpPr/>
          <p:nvPr/>
        </p:nvSpPr>
        <p:spPr>
          <a:xfrm>
            <a:off x="7339727" y="3841433"/>
            <a:ext cx="6642021" cy="296585"/>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Overpass" pitchFamily="34" charset="0"/>
                <a:ea typeface="Overpass" pitchFamily="34" charset="-122"/>
                <a:cs typeface="Overpass" pitchFamily="34" charset="-120"/>
              </a:rPr>
              <a:t>A stock price reaches the upper limit and cannot rise further for the day.</a:t>
            </a:r>
            <a:endParaRPr lang="en-US" sz="1450" dirty="0"/>
          </a:p>
        </p:txBody>
      </p:sp>
      <p:pic>
        <p:nvPicPr>
          <p:cNvPr id="8" name="Image 2" descr="preencoded.png">    </p:cNvPr>
          <p:cNvPicPr>
            <a:picLocks noChangeAspect="1"/>
          </p:cNvPicPr>
          <p:nvPr/>
        </p:nvPicPr>
        <p:blipFill>
          <a:blip r:embed="rId3"/>
          <a:stretch>
            <a:fillRect/>
          </a:stretch>
        </p:blipFill>
        <p:spPr>
          <a:xfrm>
            <a:off x="6135053" y="4755237"/>
            <a:ext cx="926663" cy="1482685"/>
          </a:xfrm>
          <a:prstGeom prst="rect">
            <a:avLst/>
          </a:prstGeom>
        </p:spPr>
      </p:pic>
      <p:sp>
        <p:nvSpPr>
          <p:cNvPr id="9" name="Text 4"/>
          <p:cNvSpPr/>
          <p:nvPr/>
        </p:nvSpPr>
        <p:spPr>
          <a:xfrm>
            <a:off x="7339727" y="4940498"/>
            <a:ext cx="2180392" cy="272415"/>
          </a:xfrm>
          <a:prstGeom prst="rect">
            <a:avLst/>
          </a:prstGeom>
          <a:noFill/>
          <a:ln/>
        </p:spPr>
        <p:txBody>
          <a:bodyPr wrap="none" lIns="0" tIns="0" rIns="0" bIns="0" rtlCol="0" anchor="t"/>
          <a:lstStyle/>
          <a:p>
            <a:pPr algn="l" indent="0" marL="0">
              <a:lnSpc>
                <a:spcPts val="2100"/>
              </a:lnSpc>
              <a:buNone/>
            </a:pPr>
            <a:r>
              <a:rPr lang="en-US" sz="1700" b="1" spc="-52" kern="0" dirty="0">
                <a:solidFill>
                  <a:srgbClr val="E5E0DF"/>
                </a:solidFill>
                <a:latin typeface="Overpass" pitchFamily="34" charset="0"/>
                <a:ea typeface="Overpass" pitchFamily="34" charset="-122"/>
                <a:cs typeface="Overpass" pitchFamily="34" charset="-120"/>
              </a:rPr>
              <a:t>Trading Halt</a:t>
            </a:r>
            <a:endParaRPr lang="en-US" sz="1700" dirty="0"/>
          </a:p>
        </p:txBody>
      </p:sp>
      <p:sp>
        <p:nvSpPr>
          <p:cNvPr id="10" name="Text 5"/>
          <p:cNvSpPr/>
          <p:nvPr/>
        </p:nvSpPr>
        <p:spPr>
          <a:xfrm>
            <a:off x="7339727" y="5324118"/>
            <a:ext cx="6642021" cy="593169"/>
          </a:xfrm>
          <a:prstGeom prst="rect">
            <a:avLst/>
          </a:prstGeom>
          <a:noFill/>
          <a:ln/>
        </p:spPr>
        <p:txBody>
          <a:bodyPr wrap="square" lIns="0" tIns="0" rIns="0" bIns="0" rtlCol="0" anchor="t"/>
          <a:lstStyle/>
          <a:p>
            <a:pPr algn="l" indent="0" marL="0">
              <a:lnSpc>
                <a:spcPts val="2300"/>
              </a:lnSpc>
              <a:buNone/>
            </a:pPr>
            <a:r>
              <a:rPr lang="en-US" sz="1450" dirty="0">
                <a:solidFill>
                  <a:srgbClr val="E5E0DF"/>
                </a:solidFill>
                <a:latin typeface="Overpass" pitchFamily="34" charset="0"/>
                <a:ea typeface="Overpass" pitchFamily="34" charset="-122"/>
                <a:cs typeface="Overpass" pitchFamily="34" charset="-120"/>
              </a:rPr>
              <a:t>Trading in the security is halted temporarily to prevent further price fluctuations.</a:t>
            </a:r>
            <a:endParaRPr lang="en-US" sz="1450" dirty="0"/>
          </a:p>
        </p:txBody>
      </p:sp>
      <p:pic>
        <p:nvPicPr>
          <p:cNvPr id="11" name="Image 3" descr="preencoded.png">    </p:cNvPr>
          <p:cNvPicPr>
            <a:picLocks noChangeAspect="1"/>
          </p:cNvPicPr>
          <p:nvPr/>
        </p:nvPicPr>
        <p:blipFill>
          <a:blip r:embed="rId4"/>
          <a:stretch>
            <a:fillRect/>
          </a:stretch>
        </p:blipFill>
        <p:spPr>
          <a:xfrm>
            <a:off x="6135053" y="6237923"/>
            <a:ext cx="926663" cy="1482685"/>
          </a:xfrm>
          <a:prstGeom prst="rect">
            <a:avLst/>
          </a:prstGeom>
        </p:spPr>
      </p:pic>
      <p:sp>
        <p:nvSpPr>
          <p:cNvPr id="12" name="Text 6"/>
          <p:cNvSpPr/>
          <p:nvPr/>
        </p:nvSpPr>
        <p:spPr>
          <a:xfrm>
            <a:off x="7339727" y="6423184"/>
            <a:ext cx="2180392" cy="272415"/>
          </a:xfrm>
          <a:prstGeom prst="rect">
            <a:avLst/>
          </a:prstGeom>
          <a:noFill/>
          <a:ln/>
        </p:spPr>
        <p:txBody>
          <a:bodyPr wrap="none" lIns="0" tIns="0" rIns="0" bIns="0" rtlCol="0" anchor="t"/>
          <a:lstStyle/>
          <a:p>
            <a:pPr algn="l" indent="0" marL="0">
              <a:lnSpc>
                <a:spcPts val="2100"/>
              </a:lnSpc>
              <a:buNone/>
            </a:pPr>
            <a:r>
              <a:rPr lang="en-US" sz="1700" b="1" spc="-52" kern="0" dirty="0">
                <a:solidFill>
                  <a:srgbClr val="E5E0DF"/>
                </a:solidFill>
                <a:latin typeface="Overpass" pitchFamily="34" charset="0"/>
                <a:ea typeface="Overpass" pitchFamily="34" charset="-122"/>
                <a:cs typeface="Overpass" pitchFamily="34" charset="-120"/>
              </a:rPr>
              <a:t>Lower Circuit</a:t>
            </a:r>
            <a:endParaRPr lang="en-US" sz="1700" dirty="0"/>
          </a:p>
        </p:txBody>
      </p:sp>
      <p:sp>
        <p:nvSpPr>
          <p:cNvPr id="13" name="Text 7"/>
          <p:cNvSpPr/>
          <p:nvPr/>
        </p:nvSpPr>
        <p:spPr>
          <a:xfrm>
            <a:off x="7339727" y="6806803"/>
            <a:ext cx="6642021" cy="296585"/>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Overpass" pitchFamily="34" charset="0"/>
                <a:ea typeface="Overpass" pitchFamily="34" charset="-122"/>
                <a:cs typeface="Overpass" pitchFamily="34" charset="-120"/>
              </a:rPr>
              <a:t>A stock price reaches the lower limit and cannot fall further for the day.</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8756" y="686276"/>
            <a:ext cx="7639288" cy="1264444"/>
          </a:xfrm>
          <a:prstGeom prst="rect">
            <a:avLst/>
          </a:prstGeom>
          <a:noFill/>
          <a:ln/>
        </p:spPr>
        <p:txBody>
          <a:bodyPr wrap="square" lIns="0" tIns="0" rIns="0" bIns="0" rtlCol="0" anchor="t"/>
          <a:lstStyle/>
          <a:p>
            <a:pPr indent="0" marL="0">
              <a:lnSpc>
                <a:spcPts val="4950"/>
              </a:lnSpc>
              <a:buNone/>
            </a:pPr>
            <a:r>
              <a:rPr lang="en-US" sz="3950" b="1" spc="-119" kern="0" dirty="0">
                <a:solidFill>
                  <a:srgbClr val="FFFFFF"/>
                </a:solidFill>
                <a:latin typeface="Overpass" pitchFamily="34" charset="0"/>
                <a:ea typeface="Overpass" pitchFamily="34" charset="-122"/>
                <a:cs typeface="Overpass" pitchFamily="34" charset="-120"/>
              </a:rPr>
              <a:t>Trading Bands - Concept and Significance</a:t>
            </a:r>
            <a:endParaRPr lang="en-US" sz="3950" dirty="0"/>
          </a:p>
        </p:txBody>
      </p:sp>
      <p:sp>
        <p:nvSpPr>
          <p:cNvPr id="4" name="Text 1"/>
          <p:cNvSpPr/>
          <p:nvPr/>
        </p:nvSpPr>
        <p:spPr>
          <a:xfrm>
            <a:off x="6238756" y="2273141"/>
            <a:ext cx="7639288" cy="1375886"/>
          </a:xfrm>
          <a:prstGeom prst="rect">
            <a:avLst/>
          </a:prstGeom>
          <a:noFill/>
          <a:ln/>
        </p:spPr>
        <p:txBody>
          <a:bodyPr wrap="square" lIns="0" tIns="0" rIns="0" bIns="0" rtlCol="0" anchor="t"/>
          <a:lstStyle/>
          <a:p>
            <a:pPr indent="0" marL="0">
              <a:lnSpc>
                <a:spcPts val="2700"/>
              </a:lnSpc>
              <a:buNone/>
            </a:pPr>
            <a:r>
              <a:rPr lang="en-US" sz="1650" dirty="0">
                <a:solidFill>
                  <a:srgbClr val="E5E0DF"/>
                </a:solidFill>
                <a:latin typeface="Overpass" pitchFamily="34" charset="0"/>
                <a:ea typeface="Overpass" pitchFamily="34" charset="-122"/>
                <a:cs typeface="Overpass" pitchFamily="34" charset="-120"/>
              </a:rPr>
              <a:t>Trading bands are defined price ranges within which a security is allowed to trade. They are set by market makers or exchanges to provide stability and prevent extreme price movements. They can be based on historical price data, volatility, or other factors.</a:t>
            </a:r>
            <a:endParaRPr lang="en-US" sz="1650" dirty="0"/>
          </a:p>
        </p:txBody>
      </p:sp>
      <p:sp>
        <p:nvSpPr>
          <p:cNvPr id="5" name="Shape 2"/>
          <p:cNvSpPr/>
          <p:nvPr/>
        </p:nvSpPr>
        <p:spPr>
          <a:xfrm>
            <a:off x="6238756" y="4132659"/>
            <a:ext cx="483632" cy="483632"/>
          </a:xfrm>
          <a:prstGeom prst="roundRect">
            <a:avLst>
              <a:gd name="adj" fmla="val 18669"/>
            </a:avLst>
          </a:prstGeom>
          <a:solidFill>
            <a:srgbClr val="7E023C"/>
          </a:solidFill>
          <a:ln w="7620">
            <a:solidFill>
              <a:srgbClr val="971B55"/>
            </a:solidFill>
            <a:prstDash val="solid"/>
          </a:ln>
        </p:spPr>
      </p:sp>
      <p:sp>
        <p:nvSpPr>
          <p:cNvPr id="6" name="Text 3"/>
          <p:cNvSpPr/>
          <p:nvPr/>
        </p:nvSpPr>
        <p:spPr>
          <a:xfrm>
            <a:off x="6424374" y="4222671"/>
            <a:ext cx="112276" cy="303490"/>
          </a:xfrm>
          <a:prstGeom prst="rect">
            <a:avLst/>
          </a:prstGeom>
          <a:noFill/>
          <a:ln/>
        </p:spPr>
        <p:txBody>
          <a:bodyPr wrap="none" lIns="0" tIns="0" rIns="0" bIns="0" rtlCol="0" anchor="t"/>
          <a:lstStyle/>
          <a:p>
            <a:pPr algn="ctr" indent="0" marL="0">
              <a:lnSpc>
                <a:spcPts val="2350"/>
              </a:lnSpc>
              <a:buNone/>
            </a:pPr>
            <a:r>
              <a:rPr lang="en-US" sz="2350" b="1" spc="-72" kern="0" dirty="0">
                <a:solidFill>
                  <a:srgbClr val="E5E0DF"/>
                </a:solidFill>
                <a:latin typeface="Overpass" pitchFamily="34" charset="0"/>
                <a:ea typeface="Overpass" pitchFamily="34" charset="-122"/>
                <a:cs typeface="Overpass" pitchFamily="34" charset="-120"/>
              </a:rPr>
              <a:t>1</a:t>
            </a:r>
            <a:endParaRPr lang="en-US" sz="2350" dirty="0"/>
          </a:p>
        </p:txBody>
      </p:sp>
      <p:sp>
        <p:nvSpPr>
          <p:cNvPr id="7" name="Text 4"/>
          <p:cNvSpPr/>
          <p:nvPr/>
        </p:nvSpPr>
        <p:spPr>
          <a:xfrm>
            <a:off x="6937296" y="4132659"/>
            <a:ext cx="2529007" cy="316111"/>
          </a:xfrm>
          <a:prstGeom prst="rect">
            <a:avLst/>
          </a:prstGeom>
          <a:noFill/>
          <a:ln/>
        </p:spPr>
        <p:txBody>
          <a:bodyPr wrap="none" lIns="0" tIns="0" rIns="0" bIns="0" rtlCol="0" anchor="t"/>
          <a:lstStyle/>
          <a:p>
            <a:pPr indent="0" marL="0">
              <a:lnSpc>
                <a:spcPts val="2450"/>
              </a:lnSpc>
              <a:buNone/>
            </a:pPr>
            <a:r>
              <a:rPr lang="en-US" sz="1950" b="1" spc="-60" kern="0" dirty="0">
                <a:solidFill>
                  <a:srgbClr val="E5E0DF"/>
                </a:solidFill>
                <a:latin typeface="Overpass" pitchFamily="34" charset="0"/>
                <a:ea typeface="Overpass" pitchFamily="34" charset="-122"/>
                <a:cs typeface="Overpass" pitchFamily="34" charset="-120"/>
              </a:rPr>
              <a:t>Price Stability</a:t>
            </a:r>
            <a:endParaRPr lang="en-US" sz="1950" dirty="0"/>
          </a:p>
        </p:txBody>
      </p:sp>
      <p:sp>
        <p:nvSpPr>
          <p:cNvPr id="8" name="Text 5"/>
          <p:cNvSpPr/>
          <p:nvPr/>
        </p:nvSpPr>
        <p:spPr>
          <a:xfrm>
            <a:off x="6937296" y="4577715"/>
            <a:ext cx="3013710" cy="1375886"/>
          </a:xfrm>
          <a:prstGeom prst="rect">
            <a:avLst/>
          </a:prstGeom>
          <a:noFill/>
          <a:ln/>
        </p:spPr>
        <p:txBody>
          <a:bodyPr wrap="square" lIns="0" tIns="0" rIns="0" bIns="0" rtlCol="0" anchor="t"/>
          <a:lstStyle/>
          <a:p>
            <a:pPr indent="0" marL="0">
              <a:lnSpc>
                <a:spcPts val="2700"/>
              </a:lnSpc>
              <a:buNone/>
            </a:pPr>
            <a:r>
              <a:rPr lang="en-US" sz="1650" dirty="0">
                <a:solidFill>
                  <a:srgbClr val="E5E0DF"/>
                </a:solidFill>
                <a:latin typeface="Overpass" pitchFamily="34" charset="0"/>
                <a:ea typeface="Overpass" pitchFamily="34" charset="-122"/>
                <a:cs typeface="Overpass" pitchFamily="34" charset="-120"/>
              </a:rPr>
              <a:t>Trading bands help to prevent extreme price fluctuations, creating a more stable and predictable market.</a:t>
            </a:r>
            <a:endParaRPr lang="en-US" sz="1650" dirty="0"/>
          </a:p>
        </p:txBody>
      </p:sp>
      <p:sp>
        <p:nvSpPr>
          <p:cNvPr id="9" name="Shape 6"/>
          <p:cNvSpPr/>
          <p:nvPr/>
        </p:nvSpPr>
        <p:spPr>
          <a:xfrm>
            <a:off x="10165913" y="4132659"/>
            <a:ext cx="483632" cy="483632"/>
          </a:xfrm>
          <a:prstGeom prst="roundRect">
            <a:avLst>
              <a:gd name="adj" fmla="val 18669"/>
            </a:avLst>
          </a:prstGeom>
          <a:solidFill>
            <a:srgbClr val="7E023C"/>
          </a:solidFill>
          <a:ln w="7620">
            <a:solidFill>
              <a:srgbClr val="971B55"/>
            </a:solidFill>
            <a:prstDash val="solid"/>
          </a:ln>
        </p:spPr>
      </p:sp>
      <p:sp>
        <p:nvSpPr>
          <p:cNvPr id="10" name="Text 7"/>
          <p:cNvSpPr/>
          <p:nvPr/>
        </p:nvSpPr>
        <p:spPr>
          <a:xfrm>
            <a:off x="10319504" y="4222671"/>
            <a:ext cx="176451" cy="303490"/>
          </a:xfrm>
          <a:prstGeom prst="rect">
            <a:avLst/>
          </a:prstGeom>
          <a:noFill/>
          <a:ln/>
        </p:spPr>
        <p:txBody>
          <a:bodyPr wrap="none" lIns="0" tIns="0" rIns="0" bIns="0" rtlCol="0" anchor="t"/>
          <a:lstStyle/>
          <a:p>
            <a:pPr algn="ctr" indent="0" marL="0">
              <a:lnSpc>
                <a:spcPts val="2350"/>
              </a:lnSpc>
              <a:buNone/>
            </a:pPr>
            <a:r>
              <a:rPr lang="en-US" sz="2350" b="1" spc="-72" kern="0" dirty="0">
                <a:solidFill>
                  <a:srgbClr val="E5E0DF"/>
                </a:solidFill>
                <a:latin typeface="Overpass" pitchFamily="34" charset="0"/>
                <a:ea typeface="Overpass" pitchFamily="34" charset="-122"/>
                <a:cs typeface="Overpass" pitchFamily="34" charset="-120"/>
              </a:rPr>
              <a:t>2</a:t>
            </a:r>
            <a:endParaRPr lang="en-US" sz="2350" dirty="0"/>
          </a:p>
        </p:txBody>
      </p:sp>
      <p:sp>
        <p:nvSpPr>
          <p:cNvPr id="11" name="Text 8"/>
          <p:cNvSpPr/>
          <p:nvPr/>
        </p:nvSpPr>
        <p:spPr>
          <a:xfrm>
            <a:off x="10864453" y="4132659"/>
            <a:ext cx="2529007" cy="316111"/>
          </a:xfrm>
          <a:prstGeom prst="rect">
            <a:avLst/>
          </a:prstGeom>
          <a:noFill/>
          <a:ln/>
        </p:spPr>
        <p:txBody>
          <a:bodyPr wrap="none" lIns="0" tIns="0" rIns="0" bIns="0" rtlCol="0" anchor="t"/>
          <a:lstStyle/>
          <a:p>
            <a:pPr indent="0" marL="0">
              <a:lnSpc>
                <a:spcPts val="2450"/>
              </a:lnSpc>
              <a:buNone/>
            </a:pPr>
            <a:r>
              <a:rPr lang="en-US" sz="1950" b="1" spc="-60" kern="0" dirty="0">
                <a:solidFill>
                  <a:srgbClr val="E5E0DF"/>
                </a:solidFill>
                <a:latin typeface="Overpass" pitchFamily="34" charset="0"/>
                <a:ea typeface="Overpass" pitchFamily="34" charset="-122"/>
                <a:cs typeface="Overpass" pitchFamily="34" charset="-120"/>
              </a:rPr>
              <a:t>Risk Management</a:t>
            </a:r>
            <a:endParaRPr lang="en-US" sz="1950" dirty="0"/>
          </a:p>
        </p:txBody>
      </p:sp>
      <p:sp>
        <p:nvSpPr>
          <p:cNvPr id="12" name="Text 9"/>
          <p:cNvSpPr/>
          <p:nvPr/>
        </p:nvSpPr>
        <p:spPr>
          <a:xfrm>
            <a:off x="10864453" y="4577715"/>
            <a:ext cx="3013710" cy="1375886"/>
          </a:xfrm>
          <a:prstGeom prst="rect">
            <a:avLst/>
          </a:prstGeom>
          <a:noFill/>
          <a:ln/>
        </p:spPr>
        <p:txBody>
          <a:bodyPr wrap="square" lIns="0" tIns="0" rIns="0" bIns="0" rtlCol="0" anchor="t"/>
          <a:lstStyle/>
          <a:p>
            <a:pPr indent="0" marL="0">
              <a:lnSpc>
                <a:spcPts val="2700"/>
              </a:lnSpc>
              <a:buNone/>
            </a:pPr>
            <a:r>
              <a:rPr lang="en-US" sz="1650" dirty="0">
                <a:solidFill>
                  <a:srgbClr val="E5E0DF"/>
                </a:solidFill>
                <a:latin typeface="Overpass" pitchFamily="34" charset="0"/>
                <a:ea typeface="Overpass" pitchFamily="34" charset="-122"/>
                <a:cs typeface="Overpass" pitchFamily="34" charset="-120"/>
              </a:rPr>
              <a:t>They provide a framework for risk management, as investors know the limits within which a security can trade.</a:t>
            </a:r>
            <a:endParaRPr lang="en-US" sz="1650" dirty="0"/>
          </a:p>
        </p:txBody>
      </p:sp>
      <p:sp>
        <p:nvSpPr>
          <p:cNvPr id="13" name="Shape 10"/>
          <p:cNvSpPr/>
          <p:nvPr/>
        </p:nvSpPr>
        <p:spPr>
          <a:xfrm>
            <a:off x="6238756" y="6410325"/>
            <a:ext cx="483632" cy="483632"/>
          </a:xfrm>
          <a:prstGeom prst="roundRect">
            <a:avLst>
              <a:gd name="adj" fmla="val 18669"/>
            </a:avLst>
          </a:prstGeom>
          <a:solidFill>
            <a:srgbClr val="7E023C"/>
          </a:solidFill>
          <a:ln w="7620">
            <a:solidFill>
              <a:srgbClr val="971B55"/>
            </a:solidFill>
            <a:prstDash val="solid"/>
          </a:ln>
        </p:spPr>
      </p:sp>
      <p:sp>
        <p:nvSpPr>
          <p:cNvPr id="14" name="Text 11"/>
          <p:cNvSpPr/>
          <p:nvPr/>
        </p:nvSpPr>
        <p:spPr>
          <a:xfrm>
            <a:off x="6394133" y="6500336"/>
            <a:ext cx="172879" cy="303490"/>
          </a:xfrm>
          <a:prstGeom prst="rect">
            <a:avLst/>
          </a:prstGeom>
          <a:noFill/>
          <a:ln/>
        </p:spPr>
        <p:txBody>
          <a:bodyPr wrap="none" lIns="0" tIns="0" rIns="0" bIns="0" rtlCol="0" anchor="t"/>
          <a:lstStyle/>
          <a:p>
            <a:pPr algn="ctr" indent="0" marL="0">
              <a:lnSpc>
                <a:spcPts val="2350"/>
              </a:lnSpc>
              <a:buNone/>
            </a:pPr>
            <a:r>
              <a:rPr lang="en-US" sz="2350" b="1" spc="-72" kern="0" dirty="0">
                <a:solidFill>
                  <a:srgbClr val="E5E0DF"/>
                </a:solidFill>
                <a:latin typeface="Overpass" pitchFamily="34" charset="0"/>
                <a:ea typeface="Overpass" pitchFamily="34" charset="-122"/>
                <a:cs typeface="Overpass" pitchFamily="34" charset="-120"/>
              </a:rPr>
              <a:t>3</a:t>
            </a:r>
            <a:endParaRPr lang="en-US" sz="2350" dirty="0"/>
          </a:p>
        </p:txBody>
      </p:sp>
      <p:sp>
        <p:nvSpPr>
          <p:cNvPr id="15" name="Text 12"/>
          <p:cNvSpPr/>
          <p:nvPr/>
        </p:nvSpPr>
        <p:spPr>
          <a:xfrm>
            <a:off x="6937296" y="6410325"/>
            <a:ext cx="2529007" cy="316111"/>
          </a:xfrm>
          <a:prstGeom prst="rect">
            <a:avLst/>
          </a:prstGeom>
          <a:noFill/>
          <a:ln/>
        </p:spPr>
        <p:txBody>
          <a:bodyPr wrap="none" lIns="0" tIns="0" rIns="0" bIns="0" rtlCol="0" anchor="t"/>
          <a:lstStyle/>
          <a:p>
            <a:pPr indent="0" marL="0">
              <a:lnSpc>
                <a:spcPts val="2450"/>
              </a:lnSpc>
              <a:buNone/>
            </a:pPr>
            <a:r>
              <a:rPr lang="en-US" sz="1950" b="1" spc="-60" kern="0" dirty="0">
                <a:solidFill>
                  <a:srgbClr val="E5E0DF"/>
                </a:solidFill>
                <a:latin typeface="Overpass" pitchFamily="34" charset="0"/>
                <a:ea typeface="Overpass" pitchFamily="34" charset="-122"/>
                <a:cs typeface="Overpass" pitchFamily="34" charset="-120"/>
              </a:rPr>
              <a:t>Market Efficiency</a:t>
            </a:r>
            <a:endParaRPr lang="en-US" sz="1950" dirty="0"/>
          </a:p>
        </p:txBody>
      </p:sp>
      <p:sp>
        <p:nvSpPr>
          <p:cNvPr id="16" name="Text 13"/>
          <p:cNvSpPr/>
          <p:nvPr/>
        </p:nvSpPr>
        <p:spPr>
          <a:xfrm>
            <a:off x="6937296" y="6855381"/>
            <a:ext cx="6940748" cy="687943"/>
          </a:xfrm>
          <a:prstGeom prst="rect">
            <a:avLst/>
          </a:prstGeom>
          <a:noFill/>
          <a:ln/>
        </p:spPr>
        <p:txBody>
          <a:bodyPr wrap="square" lIns="0" tIns="0" rIns="0" bIns="0" rtlCol="0" anchor="t"/>
          <a:lstStyle/>
          <a:p>
            <a:pPr indent="0" marL="0">
              <a:lnSpc>
                <a:spcPts val="2700"/>
              </a:lnSpc>
              <a:buNone/>
            </a:pPr>
            <a:r>
              <a:rPr lang="en-US" sz="1650" dirty="0">
                <a:solidFill>
                  <a:srgbClr val="E5E0DF"/>
                </a:solidFill>
                <a:latin typeface="Overpass" pitchFamily="34" charset="0"/>
                <a:ea typeface="Overpass" pitchFamily="34" charset="-122"/>
                <a:cs typeface="Overpass" pitchFamily="34" charset="-120"/>
              </a:rPr>
              <a:t>Trading bands can promote market efficiency by preventing wild swings in prices, allowing for more informed trading decisions.</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90404" y="612577"/>
            <a:ext cx="7935992" cy="1015127"/>
          </a:xfrm>
          <a:prstGeom prst="rect">
            <a:avLst/>
          </a:prstGeom>
          <a:noFill/>
          <a:ln/>
        </p:spPr>
        <p:txBody>
          <a:bodyPr wrap="square" lIns="0" tIns="0" rIns="0" bIns="0" rtlCol="0" anchor="t"/>
          <a:lstStyle/>
          <a:p>
            <a:pPr indent="0" marL="0">
              <a:lnSpc>
                <a:spcPts val="3950"/>
              </a:lnSpc>
              <a:buNone/>
            </a:pPr>
            <a:r>
              <a:rPr lang="en-US" sz="3150" b="1" spc="-96" kern="0" dirty="0">
                <a:solidFill>
                  <a:srgbClr val="FFFFFF"/>
                </a:solidFill>
                <a:latin typeface="Overpass" pitchFamily="34" charset="0"/>
                <a:ea typeface="Overpass" pitchFamily="34" charset="-122"/>
                <a:cs typeface="Overpass" pitchFamily="34" charset="-120"/>
              </a:rPr>
              <a:t>Margin Trading - Explanation and Importance</a:t>
            </a:r>
            <a:endParaRPr lang="en-US" sz="3150" dirty="0"/>
          </a:p>
        </p:txBody>
      </p:sp>
      <p:sp>
        <p:nvSpPr>
          <p:cNvPr id="4" name="Text 1"/>
          <p:cNvSpPr/>
          <p:nvPr/>
        </p:nvSpPr>
        <p:spPr>
          <a:xfrm>
            <a:off x="6090404" y="1886545"/>
            <a:ext cx="7935992" cy="1104900"/>
          </a:xfrm>
          <a:prstGeom prst="rect">
            <a:avLst/>
          </a:prstGeom>
          <a:noFill/>
          <a:ln/>
        </p:spPr>
        <p:txBody>
          <a:bodyPr wrap="square" lIns="0" tIns="0" rIns="0" bIns="0" rtlCol="0" anchor="t"/>
          <a:lstStyle/>
          <a:p>
            <a:pPr indent="0" marL="0">
              <a:lnSpc>
                <a:spcPts val="2150"/>
              </a:lnSpc>
              <a:buNone/>
            </a:pPr>
            <a:r>
              <a:rPr lang="en-US" sz="1350" dirty="0">
                <a:solidFill>
                  <a:srgbClr val="E5E0DF"/>
                </a:solidFill>
                <a:latin typeface="Overpass" pitchFamily="34" charset="0"/>
                <a:ea typeface="Overpass" pitchFamily="34" charset="-122"/>
                <a:cs typeface="Overpass" pitchFamily="34" charset="-120"/>
              </a:rPr>
              <a:t>Margin trading is a method of trading securities using borrowed money. It allows investors to leverage their capital, increasing potential profits but also amplifying losses. The investor needs to provide a margin deposit, which is a portion of the total value of the investment. Margin trading requires careful consideration of the risks involved and should be undertaken only by experienced investors.</a:t>
            </a:r>
            <a:endParaRPr lang="en-US" sz="1350" dirty="0"/>
          </a:p>
        </p:txBody>
      </p:sp>
      <p:sp>
        <p:nvSpPr>
          <p:cNvPr id="5" name="Shape 2"/>
          <p:cNvSpPr/>
          <p:nvPr/>
        </p:nvSpPr>
        <p:spPr>
          <a:xfrm>
            <a:off x="6337816" y="3185517"/>
            <a:ext cx="22860" cy="4431387"/>
          </a:xfrm>
          <a:prstGeom prst="roundRect">
            <a:avLst>
              <a:gd name="adj" fmla="val 317086"/>
            </a:avLst>
          </a:prstGeom>
          <a:solidFill>
            <a:srgbClr val="971B55"/>
          </a:solidFill>
          <a:ln/>
        </p:spPr>
      </p:sp>
      <p:sp>
        <p:nvSpPr>
          <p:cNvPr id="6" name="Shape 3"/>
          <p:cNvSpPr/>
          <p:nvPr/>
        </p:nvSpPr>
        <p:spPr>
          <a:xfrm>
            <a:off x="6520517" y="3562231"/>
            <a:ext cx="604004" cy="22860"/>
          </a:xfrm>
          <a:prstGeom prst="roundRect">
            <a:avLst>
              <a:gd name="adj" fmla="val 317086"/>
            </a:avLst>
          </a:prstGeom>
          <a:solidFill>
            <a:srgbClr val="971B55"/>
          </a:solidFill>
          <a:ln/>
        </p:spPr>
      </p:sp>
      <p:sp>
        <p:nvSpPr>
          <p:cNvPr id="7" name="Shape 4"/>
          <p:cNvSpPr/>
          <p:nvPr/>
        </p:nvSpPr>
        <p:spPr>
          <a:xfrm>
            <a:off x="6155115" y="3379589"/>
            <a:ext cx="388263" cy="388263"/>
          </a:xfrm>
          <a:prstGeom prst="roundRect">
            <a:avLst>
              <a:gd name="adj" fmla="val 18669"/>
            </a:avLst>
          </a:prstGeom>
          <a:solidFill>
            <a:srgbClr val="7E023C"/>
          </a:solidFill>
          <a:ln w="7620">
            <a:solidFill>
              <a:srgbClr val="971B55"/>
            </a:solidFill>
            <a:prstDash val="solid"/>
          </a:ln>
        </p:spPr>
      </p:sp>
      <p:sp>
        <p:nvSpPr>
          <p:cNvPr id="8" name="Text 5"/>
          <p:cNvSpPr/>
          <p:nvPr/>
        </p:nvSpPr>
        <p:spPr>
          <a:xfrm>
            <a:off x="6304062" y="3451860"/>
            <a:ext cx="90249" cy="243602"/>
          </a:xfrm>
          <a:prstGeom prst="rect">
            <a:avLst/>
          </a:prstGeom>
          <a:noFill/>
          <a:ln/>
        </p:spPr>
        <p:txBody>
          <a:bodyPr wrap="none" lIns="0" tIns="0" rIns="0" bIns="0" rtlCol="0" anchor="t"/>
          <a:lstStyle/>
          <a:p>
            <a:pPr algn="ctr" indent="0" marL="0">
              <a:lnSpc>
                <a:spcPts val="1900"/>
              </a:lnSpc>
              <a:buNone/>
            </a:pPr>
            <a:r>
              <a:rPr lang="en-US" sz="1900" b="1" spc="-58" kern="0" dirty="0">
                <a:solidFill>
                  <a:srgbClr val="E5E0DF"/>
                </a:solidFill>
                <a:latin typeface="Overpass" pitchFamily="34" charset="0"/>
                <a:ea typeface="Overpass" pitchFamily="34" charset="-122"/>
                <a:cs typeface="Overpass" pitchFamily="34" charset="-120"/>
              </a:rPr>
              <a:t>1</a:t>
            </a:r>
            <a:endParaRPr lang="en-US" sz="1900" dirty="0"/>
          </a:p>
        </p:txBody>
      </p:sp>
      <p:sp>
        <p:nvSpPr>
          <p:cNvPr id="9" name="Text 6"/>
          <p:cNvSpPr/>
          <p:nvPr/>
        </p:nvSpPr>
        <p:spPr>
          <a:xfrm>
            <a:off x="7298412" y="3358039"/>
            <a:ext cx="2202180" cy="253722"/>
          </a:xfrm>
          <a:prstGeom prst="rect">
            <a:avLst/>
          </a:prstGeom>
          <a:noFill/>
          <a:ln/>
        </p:spPr>
        <p:txBody>
          <a:bodyPr wrap="none" lIns="0" tIns="0" rIns="0" bIns="0" rtlCol="0" anchor="t"/>
          <a:lstStyle/>
          <a:p>
            <a:pPr algn="l" indent="0" marL="0">
              <a:lnSpc>
                <a:spcPts val="1950"/>
              </a:lnSpc>
              <a:buNone/>
            </a:pPr>
            <a:r>
              <a:rPr lang="en-US" sz="1550" b="1" spc="-48" kern="0" dirty="0">
                <a:solidFill>
                  <a:srgbClr val="E5E0DF"/>
                </a:solidFill>
                <a:latin typeface="Overpass" pitchFamily="34" charset="0"/>
                <a:ea typeface="Overpass" pitchFamily="34" charset="-122"/>
                <a:cs typeface="Overpass" pitchFamily="34" charset="-120"/>
              </a:rPr>
              <a:t>Investor Deposits Margin</a:t>
            </a:r>
            <a:endParaRPr lang="en-US" sz="1550" dirty="0"/>
          </a:p>
        </p:txBody>
      </p:sp>
      <p:sp>
        <p:nvSpPr>
          <p:cNvPr id="10" name="Text 7"/>
          <p:cNvSpPr/>
          <p:nvPr/>
        </p:nvSpPr>
        <p:spPr>
          <a:xfrm>
            <a:off x="7298412" y="3715226"/>
            <a:ext cx="6727984" cy="276225"/>
          </a:xfrm>
          <a:prstGeom prst="rect">
            <a:avLst/>
          </a:prstGeom>
          <a:noFill/>
          <a:ln/>
        </p:spPr>
        <p:txBody>
          <a:bodyPr wrap="none" lIns="0" tIns="0" rIns="0" bIns="0" rtlCol="0" anchor="t"/>
          <a:lstStyle/>
          <a:p>
            <a:pPr algn="l" indent="0" marL="0">
              <a:lnSpc>
                <a:spcPts val="2150"/>
              </a:lnSpc>
              <a:buNone/>
            </a:pPr>
            <a:r>
              <a:rPr lang="en-US" sz="1350" dirty="0">
                <a:solidFill>
                  <a:srgbClr val="E5E0DF"/>
                </a:solidFill>
                <a:latin typeface="Overpass" pitchFamily="34" charset="0"/>
                <a:ea typeface="Overpass" pitchFamily="34" charset="-122"/>
                <a:cs typeface="Overpass" pitchFamily="34" charset="-120"/>
              </a:rPr>
              <a:t>The investor provides a deposit as a percentage of the total value of the investment.</a:t>
            </a:r>
            <a:endParaRPr lang="en-US" sz="1350" dirty="0"/>
          </a:p>
        </p:txBody>
      </p:sp>
      <p:sp>
        <p:nvSpPr>
          <p:cNvPr id="11" name="Shape 8"/>
          <p:cNvSpPr/>
          <p:nvPr/>
        </p:nvSpPr>
        <p:spPr>
          <a:xfrm>
            <a:off x="6520517" y="4713208"/>
            <a:ext cx="604004" cy="22860"/>
          </a:xfrm>
          <a:prstGeom prst="roundRect">
            <a:avLst>
              <a:gd name="adj" fmla="val 317086"/>
            </a:avLst>
          </a:prstGeom>
          <a:solidFill>
            <a:srgbClr val="971B55"/>
          </a:solidFill>
          <a:ln/>
        </p:spPr>
      </p:sp>
      <p:sp>
        <p:nvSpPr>
          <p:cNvPr id="12" name="Shape 9"/>
          <p:cNvSpPr/>
          <p:nvPr/>
        </p:nvSpPr>
        <p:spPr>
          <a:xfrm>
            <a:off x="6155115" y="4530566"/>
            <a:ext cx="388263" cy="388263"/>
          </a:xfrm>
          <a:prstGeom prst="roundRect">
            <a:avLst>
              <a:gd name="adj" fmla="val 18669"/>
            </a:avLst>
          </a:prstGeom>
          <a:solidFill>
            <a:srgbClr val="7E023C"/>
          </a:solidFill>
          <a:ln w="7620">
            <a:solidFill>
              <a:srgbClr val="971B55"/>
            </a:solidFill>
            <a:prstDash val="solid"/>
          </a:ln>
        </p:spPr>
      </p:sp>
      <p:sp>
        <p:nvSpPr>
          <p:cNvPr id="13" name="Text 10"/>
          <p:cNvSpPr/>
          <p:nvPr/>
        </p:nvSpPr>
        <p:spPr>
          <a:xfrm>
            <a:off x="6278344" y="4602837"/>
            <a:ext cx="141684" cy="243602"/>
          </a:xfrm>
          <a:prstGeom prst="rect">
            <a:avLst/>
          </a:prstGeom>
          <a:noFill/>
          <a:ln/>
        </p:spPr>
        <p:txBody>
          <a:bodyPr wrap="none" lIns="0" tIns="0" rIns="0" bIns="0" rtlCol="0" anchor="t"/>
          <a:lstStyle/>
          <a:p>
            <a:pPr algn="ctr" indent="0" marL="0">
              <a:lnSpc>
                <a:spcPts val="1900"/>
              </a:lnSpc>
              <a:buNone/>
            </a:pPr>
            <a:r>
              <a:rPr lang="en-US" sz="1900" b="1" spc="-58" kern="0" dirty="0">
                <a:solidFill>
                  <a:srgbClr val="E5E0DF"/>
                </a:solidFill>
                <a:latin typeface="Overpass" pitchFamily="34" charset="0"/>
                <a:ea typeface="Overpass" pitchFamily="34" charset="-122"/>
                <a:cs typeface="Overpass" pitchFamily="34" charset="-120"/>
              </a:rPr>
              <a:t>2</a:t>
            </a:r>
            <a:endParaRPr lang="en-US" sz="1900" dirty="0"/>
          </a:p>
        </p:txBody>
      </p:sp>
      <p:sp>
        <p:nvSpPr>
          <p:cNvPr id="14" name="Text 11"/>
          <p:cNvSpPr/>
          <p:nvPr/>
        </p:nvSpPr>
        <p:spPr>
          <a:xfrm>
            <a:off x="7298412" y="4509016"/>
            <a:ext cx="2703790" cy="253722"/>
          </a:xfrm>
          <a:prstGeom prst="rect">
            <a:avLst/>
          </a:prstGeom>
          <a:noFill/>
          <a:ln/>
        </p:spPr>
        <p:txBody>
          <a:bodyPr wrap="none" lIns="0" tIns="0" rIns="0" bIns="0" rtlCol="0" anchor="t"/>
          <a:lstStyle/>
          <a:p>
            <a:pPr algn="l" indent="0" marL="0">
              <a:lnSpc>
                <a:spcPts val="1950"/>
              </a:lnSpc>
              <a:buNone/>
            </a:pPr>
            <a:r>
              <a:rPr lang="en-US" sz="1550" b="1" spc="-48" kern="0" dirty="0">
                <a:solidFill>
                  <a:srgbClr val="E5E0DF"/>
                </a:solidFill>
                <a:latin typeface="Overpass" pitchFamily="34" charset="0"/>
                <a:ea typeface="Overpass" pitchFamily="34" charset="-122"/>
                <a:cs typeface="Overpass" pitchFamily="34" charset="-120"/>
              </a:rPr>
              <a:t>Broker Loans Additional Funds</a:t>
            </a:r>
            <a:endParaRPr lang="en-US" sz="1550" dirty="0"/>
          </a:p>
        </p:txBody>
      </p:sp>
      <p:sp>
        <p:nvSpPr>
          <p:cNvPr id="15" name="Text 12"/>
          <p:cNvSpPr/>
          <p:nvPr/>
        </p:nvSpPr>
        <p:spPr>
          <a:xfrm>
            <a:off x="7298412" y="4866203"/>
            <a:ext cx="6727984" cy="276225"/>
          </a:xfrm>
          <a:prstGeom prst="rect">
            <a:avLst/>
          </a:prstGeom>
          <a:noFill/>
          <a:ln/>
        </p:spPr>
        <p:txBody>
          <a:bodyPr wrap="none" lIns="0" tIns="0" rIns="0" bIns="0" rtlCol="0" anchor="t"/>
          <a:lstStyle/>
          <a:p>
            <a:pPr algn="l" indent="0" marL="0">
              <a:lnSpc>
                <a:spcPts val="2150"/>
              </a:lnSpc>
              <a:buNone/>
            </a:pPr>
            <a:r>
              <a:rPr lang="en-US" sz="1350" dirty="0">
                <a:solidFill>
                  <a:srgbClr val="E5E0DF"/>
                </a:solidFill>
                <a:latin typeface="Overpass" pitchFamily="34" charset="0"/>
                <a:ea typeface="Overpass" pitchFamily="34" charset="-122"/>
                <a:cs typeface="Overpass" pitchFamily="34" charset="-120"/>
              </a:rPr>
              <a:t>The broker lends the remaining funds needed to purchase the securities.</a:t>
            </a:r>
            <a:endParaRPr lang="en-US" sz="1350" dirty="0"/>
          </a:p>
        </p:txBody>
      </p:sp>
      <p:sp>
        <p:nvSpPr>
          <p:cNvPr id="16" name="Shape 13"/>
          <p:cNvSpPr/>
          <p:nvPr/>
        </p:nvSpPr>
        <p:spPr>
          <a:xfrm>
            <a:off x="6520517" y="5864185"/>
            <a:ext cx="604004" cy="22860"/>
          </a:xfrm>
          <a:prstGeom prst="roundRect">
            <a:avLst>
              <a:gd name="adj" fmla="val 317086"/>
            </a:avLst>
          </a:prstGeom>
          <a:solidFill>
            <a:srgbClr val="971B55"/>
          </a:solidFill>
          <a:ln/>
        </p:spPr>
      </p:sp>
      <p:sp>
        <p:nvSpPr>
          <p:cNvPr id="17" name="Shape 14"/>
          <p:cNvSpPr/>
          <p:nvPr/>
        </p:nvSpPr>
        <p:spPr>
          <a:xfrm>
            <a:off x="6155115" y="5681543"/>
            <a:ext cx="388263" cy="388263"/>
          </a:xfrm>
          <a:prstGeom prst="roundRect">
            <a:avLst>
              <a:gd name="adj" fmla="val 18669"/>
            </a:avLst>
          </a:prstGeom>
          <a:solidFill>
            <a:srgbClr val="7E023C"/>
          </a:solidFill>
          <a:ln w="7620">
            <a:solidFill>
              <a:srgbClr val="971B55"/>
            </a:solidFill>
            <a:prstDash val="solid"/>
          </a:ln>
        </p:spPr>
      </p:sp>
      <p:sp>
        <p:nvSpPr>
          <p:cNvPr id="18" name="Text 15"/>
          <p:cNvSpPr/>
          <p:nvPr/>
        </p:nvSpPr>
        <p:spPr>
          <a:xfrm>
            <a:off x="6279773" y="5753814"/>
            <a:ext cx="138827" cy="243602"/>
          </a:xfrm>
          <a:prstGeom prst="rect">
            <a:avLst/>
          </a:prstGeom>
          <a:noFill/>
          <a:ln/>
        </p:spPr>
        <p:txBody>
          <a:bodyPr wrap="none" lIns="0" tIns="0" rIns="0" bIns="0" rtlCol="0" anchor="t"/>
          <a:lstStyle/>
          <a:p>
            <a:pPr algn="ctr" indent="0" marL="0">
              <a:lnSpc>
                <a:spcPts val="1900"/>
              </a:lnSpc>
              <a:buNone/>
            </a:pPr>
            <a:r>
              <a:rPr lang="en-US" sz="1900" b="1" spc="-58" kern="0" dirty="0">
                <a:solidFill>
                  <a:srgbClr val="E5E0DF"/>
                </a:solidFill>
                <a:latin typeface="Overpass" pitchFamily="34" charset="0"/>
                <a:ea typeface="Overpass" pitchFamily="34" charset="-122"/>
                <a:cs typeface="Overpass" pitchFamily="34" charset="-120"/>
              </a:rPr>
              <a:t>3</a:t>
            </a:r>
            <a:endParaRPr lang="en-US" sz="1900" dirty="0"/>
          </a:p>
        </p:txBody>
      </p:sp>
      <p:sp>
        <p:nvSpPr>
          <p:cNvPr id="19" name="Text 16"/>
          <p:cNvSpPr/>
          <p:nvPr/>
        </p:nvSpPr>
        <p:spPr>
          <a:xfrm>
            <a:off x="7298412" y="5659993"/>
            <a:ext cx="2301240" cy="253722"/>
          </a:xfrm>
          <a:prstGeom prst="rect">
            <a:avLst/>
          </a:prstGeom>
          <a:noFill/>
          <a:ln/>
        </p:spPr>
        <p:txBody>
          <a:bodyPr wrap="none" lIns="0" tIns="0" rIns="0" bIns="0" rtlCol="0" anchor="t"/>
          <a:lstStyle/>
          <a:p>
            <a:pPr algn="l" indent="0" marL="0">
              <a:lnSpc>
                <a:spcPts val="1950"/>
              </a:lnSpc>
              <a:buNone/>
            </a:pPr>
            <a:r>
              <a:rPr lang="en-US" sz="1550" b="1" spc="-48" kern="0" dirty="0">
                <a:solidFill>
                  <a:srgbClr val="E5E0DF"/>
                </a:solidFill>
                <a:latin typeface="Overpass" pitchFamily="34" charset="0"/>
                <a:ea typeface="Overpass" pitchFamily="34" charset="-122"/>
                <a:cs typeface="Overpass" pitchFamily="34" charset="-120"/>
              </a:rPr>
              <a:t>Investor Trades Securities</a:t>
            </a:r>
            <a:endParaRPr lang="en-US" sz="1550" dirty="0"/>
          </a:p>
        </p:txBody>
      </p:sp>
      <p:sp>
        <p:nvSpPr>
          <p:cNvPr id="20" name="Text 17"/>
          <p:cNvSpPr/>
          <p:nvPr/>
        </p:nvSpPr>
        <p:spPr>
          <a:xfrm>
            <a:off x="7298412" y="6017181"/>
            <a:ext cx="6727984" cy="276225"/>
          </a:xfrm>
          <a:prstGeom prst="rect">
            <a:avLst/>
          </a:prstGeom>
          <a:noFill/>
          <a:ln/>
        </p:spPr>
        <p:txBody>
          <a:bodyPr wrap="none" lIns="0" tIns="0" rIns="0" bIns="0" rtlCol="0" anchor="t"/>
          <a:lstStyle/>
          <a:p>
            <a:pPr algn="l" indent="0" marL="0">
              <a:lnSpc>
                <a:spcPts val="2150"/>
              </a:lnSpc>
              <a:buNone/>
            </a:pPr>
            <a:r>
              <a:rPr lang="en-US" sz="1350" dirty="0">
                <a:solidFill>
                  <a:srgbClr val="E5E0DF"/>
                </a:solidFill>
                <a:latin typeface="Overpass" pitchFamily="34" charset="0"/>
                <a:ea typeface="Overpass" pitchFamily="34" charset="-122"/>
                <a:cs typeface="Overpass" pitchFamily="34" charset="-120"/>
              </a:rPr>
              <a:t>The investor trades the securities using the borrowed funds and their own deposit.</a:t>
            </a:r>
            <a:endParaRPr lang="en-US" sz="1350" dirty="0"/>
          </a:p>
        </p:txBody>
      </p:sp>
      <p:sp>
        <p:nvSpPr>
          <p:cNvPr id="21" name="Shape 18"/>
          <p:cNvSpPr/>
          <p:nvPr/>
        </p:nvSpPr>
        <p:spPr>
          <a:xfrm>
            <a:off x="6520517" y="7015163"/>
            <a:ext cx="604004" cy="22860"/>
          </a:xfrm>
          <a:prstGeom prst="roundRect">
            <a:avLst>
              <a:gd name="adj" fmla="val 317086"/>
            </a:avLst>
          </a:prstGeom>
          <a:solidFill>
            <a:srgbClr val="971B55"/>
          </a:solidFill>
          <a:ln/>
        </p:spPr>
      </p:sp>
      <p:sp>
        <p:nvSpPr>
          <p:cNvPr id="22" name="Shape 19"/>
          <p:cNvSpPr/>
          <p:nvPr/>
        </p:nvSpPr>
        <p:spPr>
          <a:xfrm>
            <a:off x="6155115" y="6832521"/>
            <a:ext cx="388263" cy="388263"/>
          </a:xfrm>
          <a:prstGeom prst="roundRect">
            <a:avLst>
              <a:gd name="adj" fmla="val 18669"/>
            </a:avLst>
          </a:prstGeom>
          <a:solidFill>
            <a:srgbClr val="7E023C"/>
          </a:solidFill>
          <a:ln w="7620">
            <a:solidFill>
              <a:srgbClr val="971B55"/>
            </a:solidFill>
            <a:prstDash val="solid"/>
          </a:ln>
        </p:spPr>
      </p:sp>
      <p:sp>
        <p:nvSpPr>
          <p:cNvPr id="23" name="Text 20"/>
          <p:cNvSpPr/>
          <p:nvPr/>
        </p:nvSpPr>
        <p:spPr>
          <a:xfrm>
            <a:off x="6274534" y="6904792"/>
            <a:ext cx="149304" cy="243602"/>
          </a:xfrm>
          <a:prstGeom prst="rect">
            <a:avLst/>
          </a:prstGeom>
          <a:noFill/>
          <a:ln/>
        </p:spPr>
        <p:txBody>
          <a:bodyPr wrap="none" lIns="0" tIns="0" rIns="0" bIns="0" rtlCol="0" anchor="t"/>
          <a:lstStyle/>
          <a:p>
            <a:pPr algn="ctr" indent="0" marL="0">
              <a:lnSpc>
                <a:spcPts val="1900"/>
              </a:lnSpc>
              <a:buNone/>
            </a:pPr>
            <a:r>
              <a:rPr lang="en-US" sz="1900" b="1" spc="-58" kern="0" dirty="0">
                <a:solidFill>
                  <a:srgbClr val="E5E0DF"/>
                </a:solidFill>
                <a:latin typeface="Overpass" pitchFamily="34" charset="0"/>
                <a:ea typeface="Overpass" pitchFamily="34" charset="-122"/>
                <a:cs typeface="Overpass" pitchFamily="34" charset="-120"/>
              </a:rPr>
              <a:t>4</a:t>
            </a:r>
            <a:endParaRPr lang="en-US" sz="1900" dirty="0"/>
          </a:p>
        </p:txBody>
      </p:sp>
      <p:sp>
        <p:nvSpPr>
          <p:cNvPr id="24" name="Text 21"/>
          <p:cNvSpPr/>
          <p:nvPr/>
        </p:nvSpPr>
        <p:spPr>
          <a:xfrm>
            <a:off x="7298412" y="6810970"/>
            <a:ext cx="2539365" cy="253722"/>
          </a:xfrm>
          <a:prstGeom prst="rect">
            <a:avLst/>
          </a:prstGeom>
          <a:noFill/>
          <a:ln/>
        </p:spPr>
        <p:txBody>
          <a:bodyPr wrap="none" lIns="0" tIns="0" rIns="0" bIns="0" rtlCol="0" anchor="t"/>
          <a:lstStyle/>
          <a:p>
            <a:pPr algn="l" indent="0" marL="0">
              <a:lnSpc>
                <a:spcPts val="1950"/>
              </a:lnSpc>
              <a:buNone/>
            </a:pPr>
            <a:r>
              <a:rPr lang="en-US" sz="1550" b="1" spc="-48" kern="0" dirty="0">
                <a:solidFill>
                  <a:srgbClr val="E5E0DF"/>
                </a:solidFill>
                <a:latin typeface="Overpass" pitchFamily="34" charset="0"/>
                <a:ea typeface="Overpass" pitchFamily="34" charset="-122"/>
                <a:cs typeface="Overpass" pitchFamily="34" charset="-120"/>
              </a:rPr>
              <a:t>Profits and Losses Magnified</a:t>
            </a:r>
            <a:endParaRPr lang="en-US" sz="1550" dirty="0"/>
          </a:p>
        </p:txBody>
      </p:sp>
      <p:sp>
        <p:nvSpPr>
          <p:cNvPr id="25" name="Text 22"/>
          <p:cNvSpPr/>
          <p:nvPr/>
        </p:nvSpPr>
        <p:spPr>
          <a:xfrm>
            <a:off x="7298412" y="7168158"/>
            <a:ext cx="6727984" cy="276225"/>
          </a:xfrm>
          <a:prstGeom prst="rect">
            <a:avLst/>
          </a:prstGeom>
          <a:noFill/>
          <a:ln/>
        </p:spPr>
        <p:txBody>
          <a:bodyPr wrap="none" lIns="0" tIns="0" rIns="0" bIns="0" rtlCol="0" anchor="t"/>
          <a:lstStyle/>
          <a:p>
            <a:pPr algn="l" indent="0" marL="0">
              <a:lnSpc>
                <a:spcPts val="2150"/>
              </a:lnSpc>
              <a:buNone/>
            </a:pPr>
            <a:r>
              <a:rPr lang="en-US" sz="1350" dirty="0">
                <a:solidFill>
                  <a:srgbClr val="E5E0DF"/>
                </a:solidFill>
                <a:latin typeface="Overpass" pitchFamily="34" charset="0"/>
                <a:ea typeface="Overpass" pitchFamily="34" charset="-122"/>
                <a:cs typeface="Overpass" pitchFamily="34" charset="-120"/>
              </a:rPr>
              <a:t>Both profits and losses are amplified due to the leverage used in margin trading.</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2024-09-09T04:31:34Z</dcterms:created>
  <dcterms:modified xsi:type="dcterms:W3CDTF">2024-09-09T04:31:34Z</dcterms:modified>
</cp:coreProperties>
</file>